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2"/>
  </p:notesMasterIdLst>
  <p:sldIdLst>
    <p:sldId id="666" r:id="rId3"/>
    <p:sldId id="748" r:id="rId4"/>
    <p:sldId id="665" r:id="rId5"/>
    <p:sldId id="744" r:id="rId6"/>
    <p:sldId id="719" r:id="rId7"/>
    <p:sldId id="258" r:id="rId8"/>
    <p:sldId id="749" r:id="rId9"/>
    <p:sldId id="741" r:id="rId10"/>
    <p:sldId id="750" r:id="rId11"/>
    <p:sldId id="690" r:id="rId12"/>
    <p:sldId id="752" r:id="rId13"/>
    <p:sldId id="751" r:id="rId14"/>
    <p:sldId id="765" r:id="rId15"/>
    <p:sldId id="783" r:id="rId16"/>
    <p:sldId id="766" r:id="rId17"/>
    <p:sldId id="767" r:id="rId18"/>
    <p:sldId id="768" r:id="rId19"/>
    <p:sldId id="769" r:id="rId20"/>
    <p:sldId id="770" r:id="rId21"/>
    <p:sldId id="771" r:id="rId22"/>
    <p:sldId id="772" r:id="rId23"/>
    <p:sldId id="785" r:id="rId24"/>
    <p:sldId id="774" r:id="rId25"/>
    <p:sldId id="764" r:id="rId26"/>
    <p:sldId id="786" r:id="rId27"/>
    <p:sldId id="787" r:id="rId28"/>
    <p:sldId id="775" r:id="rId29"/>
    <p:sldId id="788" r:id="rId30"/>
    <p:sldId id="776" r:id="rId31"/>
    <p:sldId id="778" r:id="rId32"/>
    <p:sldId id="779" r:id="rId33"/>
    <p:sldId id="780" r:id="rId34"/>
    <p:sldId id="777" r:id="rId35"/>
    <p:sldId id="781" r:id="rId36"/>
    <p:sldId id="789" r:id="rId37"/>
    <p:sldId id="790" r:id="rId38"/>
    <p:sldId id="791" r:id="rId39"/>
    <p:sldId id="793" r:id="rId40"/>
    <p:sldId id="792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DE56C-9FEC-4241-9A87-52020E69F53F}" v="1101" dt="2026-06-02T16:48:01.692"/>
    <p1510:client id="{EBE0A6EF-A246-9B46-9BE6-C3F6B0C59DF4}" v="109" dt="2026-06-03T07:27:36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/>
    <p:restoredTop sz="96275" autoAdjust="0"/>
  </p:normalViewPr>
  <p:slideViewPr>
    <p:cSldViewPr snapToGrid="0" snapToObjects="1">
      <p:cViewPr varScale="1">
        <p:scale>
          <a:sx n="178" d="100"/>
          <a:sy n="178" d="100"/>
        </p:scale>
        <p:origin x="6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66AA-A74B-5B42-A980-1704AACCE72A}" type="datetimeFigureOut">
              <a:rPr lang="de-DE" smtClean="0"/>
              <a:t>03.06.26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88379-65B2-574D-9988-9D3797B08D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415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Begrüßung </a:t>
            </a:r>
          </a:p>
          <a:p>
            <a:r>
              <a:rPr lang="de-DE" dirty="0"/>
              <a:t>- Thema: Impulse-</a:t>
            </a:r>
            <a:r>
              <a:rPr lang="de-DE" dirty="0" err="1"/>
              <a:t>based</a:t>
            </a:r>
            <a:r>
              <a:rPr lang="de-DE" dirty="0"/>
              <a:t> Game Physics </a:t>
            </a:r>
          </a:p>
          <a:p>
            <a:r>
              <a:rPr lang="de-DE" dirty="0"/>
              <a:t>- Fokus: Kollisionen in Physics </a:t>
            </a:r>
            <a:r>
              <a:rPr lang="de-DE" dirty="0" err="1"/>
              <a:t>Engines</a:t>
            </a:r>
            <a:r>
              <a:rPr lang="de-DE" dirty="0"/>
              <a:t> </a:t>
            </a:r>
          </a:p>
          <a:p>
            <a:r>
              <a:rPr lang="de-DE" dirty="0"/>
              <a:t>- Beispiele: Bullet / </a:t>
            </a:r>
            <a:r>
              <a:rPr lang="de-DE" dirty="0" err="1"/>
              <a:t>PyBullet</a:t>
            </a:r>
            <a:r>
              <a:rPr lang="de-DE" dirty="0"/>
              <a:t> </a:t>
            </a:r>
          </a:p>
          <a:p>
            <a:r>
              <a:rPr lang="de-DE" dirty="0"/>
              <a:t>- Ziel: verstehen, wie Kollisionen in Echtzeit aufgelöst werden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Ich gebe zuerst einen kurzen Überblick über den Aufbau des Vortrags.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087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Simulation läuft in einer Schleife </a:t>
            </a:r>
          </a:p>
          <a:p>
            <a:r>
              <a:rPr lang="de-DE" dirty="0"/>
              <a:t>- Pro Frame / Zeitschritt </a:t>
            </a:r>
          </a:p>
          <a:p>
            <a:r>
              <a:rPr lang="de-DE" dirty="0"/>
              <a:t>- Kräfte anwenden </a:t>
            </a:r>
          </a:p>
          <a:p>
            <a:r>
              <a:rPr lang="de-DE" dirty="0"/>
              <a:t>- Bewegung berechnen </a:t>
            </a:r>
          </a:p>
          <a:p>
            <a:r>
              <a:rPr lang="de-DE" dirty="0"/>
              <a:t>- Kollisionen erkennen </a:t>
            </a:r>
          </a:p>
          <a:p>
            <a:r>
              <a:rPr lang="de-DE" dirty="0"/>
              <a:t>- Kontakte lösen </a:t>
            </a:r>
          </a:p>
          <a:p>
            <a:r>
              <a:rPr lang="de-DE" dirty="0"/>
              <a:t>- Positionen und Rotation aktualisieren </a:t>
            </a:r>
          </a:p>
          <a:p>
            <a:r>
              <a:rPr lang="de-DE" dirty="0"/>
              <a:t>- Danach nächster Frame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Dabei gibt es aber einen wichtigen Unterschied zur realen Welt: Die Simulation läuft nicht kontinuierlich.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94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Realität ist kontinuierlich </a:t>
            </a:r>
          </a:p>
          <a:p>
            <a:r>
              <a:rPr lang="de-DE" dirty="0"/>
              <a:t>- Computer rechnet in Zeitschritten </a:t>
            </a:r>
          </a:p>
          <a:p>
            <a:r>
              <a:rPr lang="de-DE" dirty="0"/>
              <a:t>- Typisch: 60 Hz, 120 Hz, 240 Hz </a:t>
            </a:r>
          </a:p>
          <a:p>
            <a:r>
              <a:rPr lang="de-DE" dirty="0"/>
              <a:t>- Pro Zeitschritt nur Approximation </a:t>
            </a:r>
          </a:p>
          <a:p>
            <a:r>
              <a:rPr lang="de-DE" dirty="0"/>
              <a:t>- Dadurch entstehen Fehler </a:t>
            </a:r>
          </a:p>
          <a:p>
            <a:r>
              <a:rPr lang="de-DE" dirty="0"/>
              <a:t>- Beispiel: Penetration </a:t>
            </a:r>
          </a:p>
          <a:p>
            <a:r>
              <a:rPr lang="de-DE" dirty="0"/>
              <a:t>- Objekte können leicht ineinander liegen </a:t>
            </a:r>
          </a:p>
          <a:p>
            <a:r>
              <a:rPr lang="de-DE" dirty="0"/>
              <a:t>- Später: Penetration </a:t>
            </a:r>
            <a:r>
              <a:rPr lang="de-DE" dirty="0" err="1"/>
              <a:t>Correction</a:t>
            </a:r>
            <a:r>
              <a:rPr lang="de-DE" dirty="0"/>
              <a:t>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Um zu verstehen, wie Bewegung pro Zeitschritt berechnet wird, schauen wir uns jetzt </a:t>
            </a:r>
            <a:r>
              <a:rPr lang="de-DE" dirty="0" err="1"/>
              <a:t>Numerical</a:t>
            </a:r>
            <a:r>
              <a:rPr lang="de-DE" dirty="0"/>
              <a:t> Integration an.</a:t>
            </a:r>
          </a:p>
          <a:p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297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95C6D-BD99-8484-133E-F1F34C37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868A5C5-3932-CA11-F2C2-EAA4949F0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362203-7BE5-0D93-A70B-D0A98AA4F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Neuer Abschnitt </a:t>
            </a:r>
          </a:p>
          <a:p>
            <a:r>
              <a:rPr lang="de-DE" dirty="0"/>
              <a:t>- Frage: Wie entsteht Bewegung? </a:t>
            </a:r>
          </a:p>
          <a:p>
            <a:r>
              <a:rPr lang="de-DE" dirty="0"/>
              <a:t>- Von Kraft zu Beschleunigung </a:t>
            </a:r>
          </a:p>
          <a:p>
            <a:r>
              <a:rPr lang="de-DE" dirty="0"/>
              <a:t>- Von Beschleunigung zu Geschwindigkeit </a:t>
            </a:r>
          </a:p>
          <a:p>
            <a:pPr marL="171450" indent="-171450">
              <a:buFontTx/>
              <a:buChar char="-"/>
            </a:pPr>
            <a:r>
              <a:rPr lang="de-DE" dirty="0"/>
              <a:t>Von Geschwindigkeit zu Position </a:t>
            </a:r>
          </a:p>
          <a:p>
            <a:pPr marL="171450" indent="-171450">
              <a:buFontTx/>
              <a:buChar char="-"/>
            </a:pPr>
            <a:r>
              <a:rPr lang="de-DE" dirty="0"/>
              <a:t>Bewegung ist die Grundlage. Erst danach werden Kollisionen erkannt und korrigiert.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Die Grundlage dafür ist Newtons zweites Gesetz.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5EFA49-04FF-BF6F-A023-C4C1AD3E2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06240-9D1C-3843-B28E-77756B6151F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587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Die Grundidee kommt aus Newtons zweitem Gesetz: Eine Kraft erzeugt eine Beschleunigung.</a:t>
            </a:r>
          </a:p>
          <a:p>
            <a:r>
              <a:rPr lang="de-DE" dirty="0"/>
              <a:t>- Bei gleicher Kraft beschleunigt ein leichter Körper stärker als ein schwerer Körper.</a:t>
            </a:r>
          </a:p>
          <a:p>
            <a:r>
              <a:rPr lang="de-DE" dirty="0"/>
              <a:t>- Kraft erzeugt Beschleunigung </a:t>
            </a:r>
          </a:p>
          <a:p>
            <a:r>
              <a:rPr lang="de-DE" dirty="0"/>
              <a:t>- Beschleunigung verändert Geschwindigkeit </a:t>
            </a:r>
          </a:p>
          <a:p>
            <a:r>
              <a:rPr lang="de-DE" dirty="0"/>
              <a:t>- Geschwindigkeit verändert Position </a:t>
            </a:r>
          </a:p>
          <a:p>
            <a:r>
              <a:rPr lang="de-DE" dirty="0"/>
              <a:t>- Engine sammelt Kräfte </a:t>
            </a:r>
          </a:p>
          <a:p>
            <a:r>
              <a:rPr lang="de-DE" dirty="0"/>
              <a:t>- Berechnet daraus Beschleunigung </a:t>
            </a:r>
          </a:p>
          <a:p>
            <a:r>
              <a:rPr lang="de-DE" dirty="0"/>
              <a:t>- Aktualisiert Geschwindigkeit und Position </a:t>
            </a:r>
          </a:p>
          <a:p>
            <a:r>
              <a:rPr lang="de-DE" dirty="0"/>
              <a:t>- Grundlage jeder Rigid-Body-Simulation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Für Kollisionen ist es aber unpraktisch, nur über Kräfte zu denken. Deshalb kommen wir jetzt zu Impulsen.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121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Kollisionen dauern sehr kurz </a:t>
            </a:r>
          </a:p>
          <a:p>
            <a:r>
              <a:rPr lang="de-DE" dirty="0"/>
              <a:t>- Dabei wirken große Kräfte </a:t>
            </a:r>
          </a:p>
          <a:p>
            <a:r>
              <a:rPr lang="de-DE" dirty="0"/>
              <a:t>- Statt Kraft direkt: Impuls betrachten </a:t>
            </a:r>
          </a:p>
          <a:p>
            <a:r>
              <a:rPr lang="de-DE" dirty="0"/>
              <a:t>- Impuls = Wirkung einer Kraft über kurze Zeit </a:t>
            </a:r>
          </a:p>
          <a:p>
            <a:r>
              <a:rPr lang="de-DE" dirty="0"/>
              <a:t>- Impuls verändert Geschwindigkeit direkt </a:t>
            </a:r>
          </a:p>
          <a:p>
            <a:r>
              <a:rPr lang="de-DE" dirty="0"/>
              <a:t>- Praktisch für Echtzeit-Kollisionen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Deshalb Grundlage von </a:t>
            </a:r>
            <a:r>
              <a:rPr lang="de-DE" dirty="0" err="1"/>
              <a:t>impulse-based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</a:p>
          <a:p>
            <a:pPr marL="171450" indent="-171450">
              <a:buFontTx/>
              <a:buChar char="-"/>
            </a:pPr>
            <a:r>
              <a:rPr lang="de-DE" dirty="0"/>
              <a:t>Statt diese extrem kurze Kraft exakt über die Zeit zu simulieren, fasst man sie als Impuls zusammen. </a:t>
            </a:r>
          </a:p>
          <a:p>
            <a:pPr marL="171450" indent="-171450">
              <a:buFontTx/>
              <a:buChar char="-"/>
            </a:pPr>
            <a:r>
              <a:rPr lang="de-DE" dirty="0"/>
              <a:t>Ein Impuls ist also ein kurzer Stoß, der die Geschwindigkeit direkt verändert.</a:t>
            </a:r>
          </a:p>
          <a:p>
            <a:pPr marL="171450" indent="-171450">
              <a:buFontTx/>
              <a:buChar char="-"/>
            </a:pPr>
            <a:r>
              <a:rPr lang="de-DE" dirty="0"/>
              <a:t>Das ist für Game </a:t>
            </a:r>
            <a:r>
              <a:rPr lang="de-DE" dirty="0" err="1"/>
              <a:t>Engines</a:t>
            </a:r>
            <a:r>
              <a:rPr lang="de-DE" dirty="0"/>
              <a:t> praktisch, weil Kollisionen dadurch schnell und stabil berechnet werden können.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Bevor wir Kollisionen lösen, brauchen wir noch kurz den numerischen Schritt, mit dem Bewegung aktualisiert wird.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054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Bewegung wird numerisch berechnet </a:t>
            </a:r>
          </a:p>
          <a:p>
            <a:r>
              <a:rPr lang="de-DE" dirty="0"/>
              <a:t>- Geschwindigkeit wird mit Beschleunigung aktualisiert </a:t>
            </a:r>
          </a:p>
          <a:p>
            <a:r>
              <a:rPr lang="de-DE" dirty="0"/>
              <a:t>- Position wird mit Geschwindigkeit aktualisiert </a:t>
            </a:r>
          </a:p>
          <a:p>
            <a:r>
              <a:rPr lang="de-DE" dirty="0"/>
              <a:t>- </a:t>
            </a:r>
            <a:r>
              <a:rPr lang="de-DE" dirty="0" err="1"/>
              <a:t>dt</a:t>
            </a:r>
            <a:r>
              <a:rPr lang="de-DE" dirty="0"/>
              <a:t> = Zeitschritt </a:t>
            </a:r>
          </a:p>
          <a:p>
            <a:r>
              <a:rPr lang="de-DE" dirty="0"/>
              <a:t>- Kleineres </a:t>
            </a:r>
            <a:r>
              <a:rPr lang="de-DE" dirty="0" err="1"/>
              <a:t>dt</a:t>
            </a:r>
            <a:r>
              <a:rPr lang="de-DE" dirty="0"/>
              <a:t> = genauer </a:t>
            </a:r>
          </a:p>
          <a:p>
            <a:r>
              <a:rPr lang="de-DE" dirty="0"/>
              <a:t>- Größeres </a:t>
            </a:r>
            <a:r>
              <a:rPr lang="de-DE" dirty="0" err="1"/>
              <a:t>dt</a:t>
            </a:r>
            <a:r>
              <a:rPr lang="de-DE" dirty="0"/>
              <a:t> = schneller, aber fehleranfälliger </a:t>
            </a:r>
          </a:p>
          <a:p>
            <a:pPr marL="171450" indent="-171450">
              <a:buFontTx/>
              <a:buChar char="-"/>
            </a:pPr>
            <a:r>
              <a:rPr lang="de-DE" dirty="0"/>
              <a:t>Immer Kompromiss zwischen Genauigkeit und Performance </a:t>
            </a:r>
          </a:p>
          <a:p>
            <a:pPr marL="171450" indent="-171450">
              <a:buFontTx/>
              <a:buChar char="-"/>
            </a:pPr>
            <a:r>
              <a:rPr lang="de-DE" dirty="0"/>
              <a:t>Einfaches Beispiel Schwerkraft -&gt; Beschleunigung nach unten -&gt; Geschwindigkeit nach unten wird größer -&gt; Position ändert sich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In Echtzeit-</a:t>
            </a:r>
            <a:r>
              <a:rPr lang="de-DE" dirty="0" err="1"/>
              <a:t>Engines</a:t>
            </a:r>
            <a:r>
              <a:rPr lang="de-DE" dirty="0"/>
              <a:t> wird dafür häufig eine einfache, aber stabile Variante verwendet.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372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Einfaches Integrationsverfahren </a:t>
            </a:r>
          </a:p>
          <a:p>
            <a:r>
              <a:rPr lang="de-DE" dirty="0"/>
              <a:t>- Schnell genug für Echtzeit </a:t>
            </a:r>
          </a:p>
          <a:p>
            <a:r>
              <a:rPr lang="de-DE" dirty="0"/>
              <a:t>- Stabiler als explicit Euler </a:t>
            </a:r>
          </a:p>
          <a:p>
            <a:r>
              <a:rPr lang="de-DE" dirty="0"/>
              <a:t>- Erst Geschwindigkeit aktualisieren </a:t>
            </a:r>
          </a:p>
          <a:p>
            <a:r>
              <a:rPr lang="de-DE" dirty="0"/>
              <a:t>- Dann Position mit neuer Geschwindigkeit aktualisieren </a:t>
            </a:r>
          </a:p>
          <a:p>
            <a:r>
              <a:rPr lang="de-DE" dirty="0"/>
              <a:t>- Gut geeignet für Game Physics </a:t>
            </a:r>
          </a:p>
          <a:p>
            <a:r>
              <a:rPr lang="de-DE" dirty="0"/>
              <a:t>- Nicht perfekt, aber praktisch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Jetzt wissen wir, wie Bewegung berechnet wird. Als Nächstes brauchen wir die Information, wann Objekte kollidieren.</a:t>
            </a:r>
          </a:p>
          <a:p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07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2D0A0-5257-70C2-4309-BED320091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1DFDCD-DF4F-CEAB-2010-DADA5BF72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8C0CE3-171D-5671-024C-39564EDAF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Neuer Abschnitt </a:t>
            </a:r>
          </a:p>
          <a:p>
            <a:r>
              <a:rPr lang="de-DE" dirty="0"/>
              <a:t>- Bevor man reagieren kann, muss Kontakt erkannt werden </a:t>
            </a:r>
          </a:p>
          <a:p>
            <a:r>
              <a:rPr lang="de-DE" dirty="0"/>
              <a:t>-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liefert Kontaktinformationen </a:t>
            </a:r>
          </a:p>
          <a:p>
            <a:r>
              <a:rPr lang="de-DE" dirty="0"/>
              <a:t>- Diese Informationen sind Input für </a:t>
            </a:r>
            <a:r>
              <a:rPr lang="de-DE" dirty="0" err="1"/>
              <a:t>Collision</a:t>
            </a:r>
            <a:r>
              <a:rPr lang="de-DE" dirty="0"/>
              <a:t> Response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Wichtig ist dabei die Trennung zwischen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und </a:t>
            </a:r>
            <a:r>
              <a:rPr lang="de-DE" dirty="0" err="1"/>
              <a:t>Collision</a:t>
            </a:r>
            <a:r>
              <a:rPr lang="de-DE" dirty="0"/>
              <a:t> Response.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9D3CE8-5937-92BD-44BD-E4CE6B7B0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06240-9D1C-3843-B28E-77756B6151F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206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Gibt es Kontakt? </a:t>
            </a:r>
          </a:p>
          <a:p>
            <a:pPr lvl="1"/>
            <a:r>
              <a:rPr lang="de-DE" dirty="0"/>
              <a:t>Wo ist der Kontakt? </a:t>
            </a:r>
          </a:p>
          <a:p>
            <a:pPr lvl="1"/>
            <a:r>
              <a:rPr lang="de-DE" dirty="0"/>
              <a:t>Wie tief dringen Objekte ein? </a:t>
            </a:r>
          </a:p>
          <a:p>
            <a:pPr lvl="1"/>
            <a:r>
              <a:rPr lang="de-DE" dirty="0"/>
              <a:t>Was ist die Kontakt-Normale? </a:t>
            </a:r>
          </a:p>
          <a:p>
            <a:r>
              <a:rPr lang="de-DE" dirty="0" err="1"/>
              <a:t>Collision</a:t>
            </a:r>
            <a:r>
              <a:rPr lang="de-DE" dirty="0"/>
              <a:t> Response: </a:t>
            </a:r>
          </a:p>
          <a:p>
            <a:pPr lvl="1"/>
            <a:r>
              <a:rPr lang="de-DE" dirty="0"/>
              <a:t>Welche Geschwindigkeiten ändern sich? </a:t>
            </a:r>
          </a:p>
          <a:p>
            <a:pPr lvl="1"/>
            <a:r>
              <a:rPr lang="de-DE" dirty="0"/>
              <a:t>Welcher Impuls ist nötig? </a:t>
            </a:r>
          </a:p>
          <a:p>
            <a:pPr lvl="1"/>
            <a:r>
              <a:rPr lang="de-DE" dirty="0"/>
              <a:t>Wie stark prallt Objekt ab? </a:t>
            </a:r>
          </a:p>
          <a:p>
            <a:pPr lvl="1"/>
            <a:r>
              <a:rPr lang="de-DE" dirty="0"/>
              <a:t>Wie wirkt Reibung? </a:t>
            </a:r>
          </a:p>
          <a:p>
            <a:r>
              <a:rPr lang="de-DE" dirty="0"/>
              <a:t>- </a:t>
            </a:r>
            <a:r>
              <a:rPr lang="de-DE" dirty="0" err="1"/>
              <a:t>Detection</a:t>
            </a:r>
            <a:r>
              <a:rPr lang="de-DE" dirty="0"/>
              <a:t> findet Problem </a:t>
            </a:r>
          </a:p>
          <a:p>
            <a:r>
              <a:rPr lang="de-DE" dirty="0"/>
              <a:t>- Response löst Problem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Die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liefert dafür konkrete Kontaktinformationen.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703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Ergebnis der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</a:p>
          <a:p>
            <a:r>
              <a:rPr lang="de-DE" dirty="0"/>
              <a:t>- </a:t>
            </a:r>
            <a:r>
              <a:rPr lang="de-DE" dirty="0" err="1"/>
              <a:t>point</a:t>
            </a:r>
            <a:r>
              <a:rPr lang="de-DE" dirty="0"/>
              <a:t> on A = Kontaktpunkt auf Körper A </a:t>
            </a:r>
          </a:p>
          <a:p>
            <a:r>
              <a:rPr lang="de-DE" dirty="0"/>
              <a:t>- </a:t>
            </a:r>
            <a:r>
              <a:rPr lang="de-DE" dirty="0" err="1"/>
              <a:t>point</a:t>
            </a:r>
            <a:r>
              <a:rPr lang="de-DE" dirty="0"/>
              <a:t> on B = Kontaktpunkt auf Körper B </a:t>
            </a:r>
          </a:p>
          <a:p>
            <a:r>
              <a:rPr lang="de-DE" dirty="0"/>
              <a:t>- Normale = Trennrichtung </a:t>
            </a:r>
          </a:p>
          <a:p>
            <a:r>
              <a:rPr lang="de-DE" dirty="0"/>
              <a:t>- </a:t>
            </a:r>
            <a:r>
              <a:rPr lang="de-DE" dirty="0" err="1"/>
              <a:t>distance</a:t>
            </a:r>
            <a:r>
              <a:rPr lang="de-DE" dirty="0"/>
              <a:t> &gt; 0: getrennt </a:t>
            </a:r>
          </a:p>
          <a:p>
            <a:r>
              <a:rPr lang="de-DE" dirty="0"/>
              <a:t>- </a:t>
            </a:r>
            <a:r>
              <a:rPr lang="de-DE" dirty="0" err="1"/>
              <a:t>distance</a:t>
            </a:r>
            <a:r>
              <a:rPr lang="de-DE" dirty="0"/>
              <a:t> = 0: berühren sich </a:t>
            </a:r>
          </a:p>
          <a:p>
            <a:r>
              <a:rPr lang="de-DE" dirty="0"/>
              <a:t>- </a:t>
            </a:r>
            <a:r>
              <a:rPr lang="de-DE" dirty="0" err="1"/>
              <a:t>distance</a:t>
            </a:r>
            <a:r>
              <a:rPr lang="de-DE" dirty="0"/>
              <a:t> &lt; 0: Penetration 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Diese Werte braucht man für Impulsberechnung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Normale ist besonders wichtig. Sie beschreibt die Richtung, in der die Körper getrennt werden sollen.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Ohne Kontaktpunkt und Normale kann die Engine nicht berechnen, wohin der Kollisionsimpuls wirken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Mit diesen Kontaktinformationen können wir jetzt zur eigentlichen Kollisionsreaktion kommen.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81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Erst Einordnung des Themas </a:t>
            </a:r>
          </a:p>
          <a:p>
            <a:r>
              <a:rPr lang="de-DE" dirty="0"/>
              <a:t>- Danach Rigid </a:t>
            </a:r>
            <a:r>
              <a:rPr lang="de-DE" dirty="0" err="1"/>
              <a:t>Bodies</a:t>
            </a:r>
            <a:r>
              <a:rPr lang="de-DE" dirty="0"/>
              <a:t> und Simulation Loop </a:t>
            </a:r>
          </a:p>
          <a:p>
            <a:r>
              <a:rPr lang="de-DE" dirty="0"/>
              <a:t>- Dann Bewegung und Integration </a:t>
            </a:r>
          </a:p>
          <a:p>
            <a:r>
              <a:rPr lang="de-DE" dirty="0"/>
              <a:t>-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als Grundlage </a:t>
            </a:r>
          </a:p>
          <a:p>
            <a:r>
              <a:rPr lang="de-DE" dirty="0"/>
              <a:t>- Hauptteil: Impulse-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Collision</a:t>
            </a:r>
            <a:r>
              <a:rPr lang="de-DE" dirty="0"/>
              <a:t> Response </a:t>
            </a:r>
          </a:p>
          <a:p>
            <a:r>
              <a:rPr lang="de-DE" dirty="0"/>
              <a:t>- Danach Restitution, Reibung, Solver </a:t>
            </a:r>
          </a:p>
          <a:p>
            <a:r>
              <a:rPr lang="de-DE" dirty="0"/>
              <a:t>- Am Ende </a:t>
            </a:r>
            <a:r>
              <a:rPr lang="de-DE" dirty="0" err="1"/>
              <a:t>PyBullet</a:t>
            </a:r>
            <a:r>
              <a:rPr lang="de-DE" dirty="0"/>
              <a:t>-Demo und Fazit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Bevor wir in die Physik einsteigen, ordne ich das Thema kurz in den Seminarverlauf ein.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258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6C37A-6DBE-89DE-CFB8-513922F0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1FE990F-6ED8-7E11-935A-19021B79C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222277-CFDB-E5A8-6F23-A16A79BCA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Neuer Hauptabschnitt </a:t>
            </a:r>
          </a:p>
          <a:p>
            <a:r>
              <a:rPr lang="de-DE" dirty="0"/>
              <a:t>- Jetzt Kern des Vortrags </a:t>
            </a:r>
          </a:p>
          <a:p>
            <a:r>
              <a:rPr lang="de-DE" dirty="0"/>
              <a:t>- Frage: Wie reagiert Engine auf Kontakt? </a:t>
            </a:r>
          </a:p>
          <a:p>
            <a:r>
              <a:rPr lang="de-DE" dirty="0"/>
              <a:t>- Antwort: über Impulse </a:t>
            </a:r>
          </a:p>
          <a:p>
            <a:r>
              <a:rPr lang="de-DE" dirty="0"/>
              <a:t>- Impulse verändern Geschwindigkeiten direkt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Zuerst klären wir, was ein Impuls in diesem Zusammenhang bedeutet.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F1A84D-17CC-92F9-C1E7-422F3CE05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06240-9D1C-3843-B28E-77756B6151F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21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Impuls = kurzer Stoß </a:t>
            </a:r>
          </a:p>
          <a:p>
            <a:r>
              <a:rPr lang="de-DE" dirty="0"/>
              <a:t>- Verändert Geschwindigkeit direkt </a:t>
            </a:r>
          </a:p>
          <a:p>
            <a:r>
              <a:rPr lang="de-DE" dirty="0"/>
              <a:t>- Formelidee: Impuls = Kraft mal Zeit </a:t>
            </a:r>
          </a:p>
          <a:p>
            <a:r>
              <a:rPr lang="de-DE" dirty="0"/>
              <a:t>- Auch: Impuls = Masse mal Geschwindigkeitsänderung </a:t>
            </a:r>
          </a:p>
          <a:p>
            <a:r>
              <a:rPr lang="de-DE" dirty="0"/>
              <a:t>- Gleicher Impuls wirkt bei leichteren Körpern stärker </a:t>
            </a:r>
          </a:p>
          <a:p>
            <a:r>
              <a:rPr lang="de-DE" dirty="0"/>
              <a:t>- Schwere Körper ändern Geschwindigkeit weniger </a:t>
            </a:r>
          </a:p>
          <a:p>
            <a:r>
              <a:rPr lang="de-DE" dirty="0"/>
              <a:t>- Genau das nutzt </a:t>
            </a:r>
            <a:r>
              <a:rPr lang="de-DE" dirty="0" err="1"/>
              <a:t>Collision</a:t>
            </a:r>
            <a:r>
              <a:rPr lang="de-DE" dirty="0"/>
              <a:t> Response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Warum dieses Konzept physikalisch sinnvoll ist, sieht man an der Impulserhaltung.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501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Impulserhaltung = Gesamtimpuls bleibt erhalten </a:t>
            </a:r>
          </a:p>
          <a:p>
            <a:r>
              <a:rPr lang="de-DE" dirty="0"/>
              <a:t>- Impuls wird zwischen Körpern übertragen </a:t>
            </a:r>
          </a:p>
          <a:p>
            <a:r>
              <a:rPr lang="de-DE" dirty="0"/>
              <a:t>- Vor und nach Kollision gleicher Gesamtimpuls </a:t>
            </a:r>
          </a:p>
          <a:p>
            <a:r>
              <a:rPr lang="de-DE" dirty="0"/>
              <a:t>- Einzelne Geschwindigkeiten ändern sich </a:t>
            </a:r>
          </a:p>
          <a:p>
            <a:r>
              <a:rPr lang="de-DE" dirty="0"/>
              <a:t>- Gesamtverhalten bleibt physikalisch plausibel </a:t>
            </a:r>
          </a:p>
          <a:p>
            <a:pPr marL="171450" indent="-171450">
              <a:buFontTx/>
              <a:buChar char="-"/>
            </a:pPr>
            <a:r>
              <a:rPr lang="de-DE" dirty="0"/>
              <a:t>Grundlage für Kollisionsphysik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Beispiel: Eine Kugel rollt gegen eine andere Kugel. Die erste Kugel wird langsamer, die zweite schneller.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Bewegungsimpuls verschwindet nicht einfach, sondern wird übertragen.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 Game Physics wird diese Idee vereinfacht genutzt, um Kollisionen plausibel und schnell zu berechnen.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Ein einfaches Beispiel dafür ist ein Ball, der auf den Boden trifft.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698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Folie macht Theorie anschaulich</a:t>
            </a:r>
          </a:p>
          <a:p>
            <a:r>
              <a:rPr lang="de-DE" dirty="0"/>
              <a:t>- Ball bewegt sich nach unten </a:t>
            </a:r>
          </a:p>
          <a:p>
            <a:r>
              <a:rPr lang="de-DE" dirty="0"/>
              <a:t>- Kontakt mit Boden </a:t>
            </a:r>
          </a:p>
          <a:p>
            <a:r>
              <a:rPr lang="de-DE" dirty="0"/>
              <a:t>- Impuls wirkt nach oben </a:t>
            </a:r>
          </a:p>
          <a:p>
            <a:r>
              <a:rPr lang="de-DE" dirty="0"/>
              <a:t>- Geschwindigkeit ändert sich </a:t>
            </a:r>
          </a:p>
          <a:p>
            <a:r>
              <a:rPr lang="de-DE" dirty="0"/>
              <a:t>- Ball stoppt oder springt zurück </a:t>
            </a:r>
          </a:p>
          <a:p>
            <a:r>
              <a:rPr lang="de-DE" dirty="0"/>
              <a:t>- Restitution bestimmt, wie stark er zurückspringt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Um diesen Impuls berechnen zu können, müssen wir zuerst wissen, wie sich die Körper relativ zueinander bewegen.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247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-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Velocity bedeutet: Wie schnell bewegen sich zwei Körper relativ zueinander?</a:t>
            </a:r>
            <a:endParaRPr lang="de-DE" dirty="0"/>
          </a:p>
          <a:p>
            <a:r>
              <a:rPr lang="de-DE" dirty="0"/>
              <a:t>-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Kollisionen interessiert vor allem der Anteil dieser relativen Geschwindigkeit entlang der Kontakt-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Normalen. Denn dieser Anteil sagt, ob die Körper aufeinander zugehen oder sich voneinander entfernen.</a:t>
            </a:r>
          </a:p>
          <a:p>
            <a:r>
              <a:rPr lang="de-DE" dirty="0"/>
              <a:t>- Körper bewegen sich aufeinander zu: Impuls nötig </a:t>
            </a:r>
          </a:p>
          <a:p>
            <a:r>
              <a:rPr lang="de-DE" dirty="0"/>
              <a:t>- Körper entfernen sich: kein Impuls nötig </a:t>
            </a:r>
          </a:p>
          <a:p>
            <a:pPr marL="171450" indent="-171450">
              <a:buFontTx/>
              <a:buChar char="-"/>
            </a:pPr>
            <a:r>
              <a:rPr lang="de-DE" dirty="0"/>
              <a:t>Skalarprodukt mit Normale filtert relevante Richtung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Wenn der Normalanteil null ist, bewegen sich die Körper nicht ineinander hinein. Seitliches Rutschen wird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dann eher durch Reibung behandelt.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Wenn wir diese relative Geschwindigkeit kennen, können wir die eigentliche Impulsgröße berechnen.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340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- Wichtigste Formel des Vortrags </a:t>
                </a:r>
              </a:p>
              <a:p>
                <a:r>
                  <a:rPr lang="de-DE" dirty="0"/>
                  <a:t>- Berechnet Größe des Kontaktimpulses </a:t>
                </a:r>
              </a:p>
              <a:p>
                <a:r>
                  <a:rPr lang="de-DE" dirty="0"/>
                  <a:t>- Abhängig von: </a:t>
                </a:r>
              </a:p>
              <a:p>
                <a:pPr lvl="1"/>
                <a:r>
                  <a:rPr lang="de-DE" dirty="0"/>
                  <a:t>relativer Geschwindigkeit </a:t>
                </a:r>
              </a:p>
              <a:p>
                <a:pPr lvl="1"/>
                <a:r>
                  <a:rPr lang="de-DE" dirty="0"/>
                  <a:t>Kontaktnormale </a:t>
                </a:r>
              </a:p>
              <a:p>
                <a:pPr lvl="1"/>
                <a:r>
                  <a:rPr lang="de-DE" dirty="0"/>
                  <a:t>Masse von A und B </a:t>
                </a:r>
              </a:p>
              <a:p>
                <a:pPr lvl="1"/>
                <a:r>
                  <a:rPr lang="de-DE" dirty="0"/>
                  <a:t>Restitution </a:t>
                </a:r>
              </a:p>
              <a:p>
                <a:pPr lvl="1"/>
                <a:endParaRPr lang="de-DE" dirty="0"/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Schnellere Annäherung -&gt; größerer Impuls.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Höhere Restitution -&gt; stärkerer Rückprall.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Größere Masse -&gt; kleinere Geschwindigkeitsänderung.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Kontaktpunkt </a:t>
                </a:r>
                <a:r>
                  <a:rPr lang="de-DE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ausserhalb</a:t>
                </a:r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des Schwerpunkts -&gt; Rotation spielt mit hinein.</a:t>
                </a:r>
              </a:p>
              <a:p>
                <a:pPr lvl="1"/>
                <a:endParaRPr lang="de-DE" dirty="0"/>
              </a:p>
              <a:p>
                <a:r>
                  <a:rPr lang="de-DE" dirty="0"/>
                  <a:t>- Ziel: Annäherung stoppen </a:t>
                </a:r>
              </a:p>
              <a:p>
                <a:r>
                  <a:rPr lang="de-DE" dirty="0"/>
                  <a:t>- Kollision wird über Geschwindigkeitsänderung aufgelöst </a:t>
                </a:r>
              </a:p>
              <a:p>
                <a:r>
                  <a:rPr lang="de-DE" dirty="0"/>
                  <a:t>- Ergebnis: Impuls </a:t>
                </a:r>
                <a14:m>
                  <m:oMath xmlns:m="http://schemas.openxmlformats.org/officeDocument/2006/math">
                    <m:r>
                      <a:rPr lang="de-DE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𝑗</m:t>
                    </m:r>
                  </m:oMath>
                </a14:m>
                <a:endParaRPr lang="de-DE" dirty="0"/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Nachdem die Impulsgröße berechnet wurde, muss dieser Impuls auf die beteiligten Körper angewendet werden.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- Wichtigste Formel des Vortrags </a:t>
                </a:r>
              </a:p>
              <a:p>
                <a:r>
                  <a:rPr lang="de-DE" dirty="0"/>
                  <a:t>- Berechnet Größe des Kontaktimpulses </a:t>
                </a:r>
              </a:p>
              <a:p>
                <a:r>
                  <a:rPr lang="de-DE" dirty="0"/>
                  <a:t>- Abhängig von: </a:t>
                </a:r>
              </a:p>
              <a:p>
                <a:pPr lvl="1"/>
                <a:r>
                  <a:rPr lang="de-DE" dirty="0"/>
                  <a:t>relativer Geschwindigkeit </a:t>
                </a:r>
              </a:p>
              <a:p>
                <a:pPr lvl="1"/>
                <a:r>
                  <a:rPr lang="de-DE" dirty="0"/>
                  <a:t>Kontaktnormale </a:t>
                </a:r>
              </a:p>
              <a:p>
                <a:pPr lvl="1"/>
                <a:r>
                  <a:rPr lang="de-DE" dirty="0"/>
                  <a:t>Masse von A und B </a:t>
                </a:r>
              </a:p>
              <a:p>
                <a:pPr lvl="1"/>
                <a:r>
                  <a:rPr lang="de-DE" dirty="0"/>
                  <a:t>Restitution </a:t>
                </a:r>
              </a:p>
              <a:p>
                <a:r>
                  <a:rPr lang="de-DE" dirty="0"/>
                  <a:t>- Ziel: Annäherung stoppen </a:t>
                </a:r>
              </a:p>
              <a:p>
                <a:r>
                  <a:rPr lang="de-DE" dirty="0"/>
                  <a:t>- Kollision wird über Geschwindigkeitsänderung aufgelöst </a:t>
                </a:r>
              </a:p>
              <a:p>
                <a:r>
                  <a:rPr lang="de-DE" dirty="0"/>
                  <a:t>- Ergebnis: Impuls </a:t>
                </a:r>
                <a:r>
                  <a:rPr lang="de-D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𝑗</a:t>
                </a:r>
                <a:endParaRPr lang="de-DE" dirty="0"/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Nachdem die Impulsgröße berechnet wurde, muss dieser Impuls auf die beteiligten Körper angewendet werden.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110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Impuls wurde berechnet </a:t>
            </a:r>
          </a:p>
          <a:p>
            <a:pPr marL="171450" indent="-171450">
              <a:buFontTx/>
              <a:buChar char="-"/>
            </a:pPr>
            <a:r>
              <a:rPr lang="de-DE" dirty="0"/>
              <a:t>Anwendung auf beide Körper 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 ist: Die Impulse sind gleich groß, aber entgegengesetzt. Körper A bekommt einen Impuls in eine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Richtung, Körper B bekommt den Gegenimpuls.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dirty="0"/>
              <a:t>- Körper A bekommt Impuls in eine Richtung </a:t>
            </a:r>
          </a:p>
          <a:p>
            <a:r>
              <a:rPr lang="de-DE" dirty="0"/>
              <a:t>- Körper B bekommt Gegenimpuls </a:t>
            </a:r>
          </a:p>
          <a:p>
            <a:r>
              <a:rPr lang="de-DE" dirty="0"/>
              <a:t>- Geschwindigkeiten ändern sich </a:t>
            </a:r>
          </a:p>
          <a:p>
            <a:r>
              <a:rPr lang="de-DE" dirty="0"/>
              <a:t>- Newtons drittes Gesetz: Actio = </a:t>
            </a:r>
            <a:r>
              <a:rPr lang="de-DE" dirty="0" err="1"/>
              <a:t>Reactio</a:t>
            </a:r>
            <a:r>
              <a:rPr lang="de-DE" dirty="0"/>
              <a:t> </a:t>
            </a:r>
          </a:p>
          <a:p>
            <a:pPr marL="171450" indent="-171450">
              <a:buFontTx/>
              <a:buChar char="-"/>
            </a:pPr>
            <a:r>
              <a:rPr lang="de-DE" dirty="0"/>
              <a:t>Impulserhaltung bleibt erhalten 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Bis jetzt haben wir nur lineare Bewegung betrachtet. Ein Impuls kann aber auch Rotation erzeugen.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972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- Impuls ändert nicht nur lineare Geschwindigkeit </a:t>
                </a:r>
              </a:p>
              <a:p>
                <a:r>
                  <a:rPr lang="de-DE" dirty="0"/>
                  <a:t>- Wenn Impuls durch Schwerpunkt geht: kaum Rotation </a:t>
                </a:r>
              </a:p>
              <a:p>
                <a:r>
                  <a:rPr lang="de-DE" dirty="0"/>
                  <a:t>- Wenn Impuls außerhalb Schwerpunkt trifft: Rotation entsteht 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Beispiel: Schubst du eine Kiste in der Mitte, rutscht sie eher geradeaus. Schubst du sie an der Ecke,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rutscht sie und beginnt zu rotieren.</a:t>
                </a:r>
              </a:p>
              <a:p>
                <a:r>
                  <a:rPr lang="de-DE" dirty="0"/>
                  <a:t>- Hebelarm </a:t>
                </a:r>
                <a14:m>
                  <m:oMath xmlns:m="http://schemas.openxmlformats.org/officeDocument/2006/math">
                    <m:r>
                      <a:rPr lang="de-DE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r>
                  <a:rPr lang="de-DE" dirty="0"/>
                  <a:t> wichtig (Abstand zwischen Schwerpunkt</a:t>
                </a:r>
                <a:r>
                  <a:rPr lang="de-DE" baseline="0" dirty="0"/>
                  <a:t> und Kontaktpunkt</a:t>
                </a:r>
                <a:r>
                  <a:rPr lang="de-DE" dirty="0"/>
                  <a:t>)</a:t>
                </a:r>
              </a:p>
              <a:p>
                <a:r>
                  <a:rPr lang="de-DE" dirty="0"/>
                  <a:t>- Engine muss Winkelgeschwindigkeit aktualisieren</a:t>
                </a:r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Mathematisch beschreibt man diesen Rotationseffekt über Drehmoment und Winkelgeschwindigkeit.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- Impuls ändert nicht nur lineare Geschwindigkeit </a:t>
                </a:r>
              </a:p>
              <a:p>
                <a:r>
                  <a:rPr lang="de-DE" dirty="0"/>
                  <a:t>- Wenn Impuls durch Schwerpunkt geht: kaum Rotation </a:t>
                </a:r>
              </a:p>
              <a:p>
                <a:r>
                  <a:rPr lang="de-DE" dirty="0"/>
                  <a:t>- Wenn Impuls außerhalb Schwerpunkt trifft: Rotation entsteht </a:t>
                </a:r>
              </a:p>
              <a:p>
                <a:r>
                  <a:rPr lang="de-DE" dirty="0"/>
                  <a:t>- Beispiel: Türgriff</a:t>
                </a:r>
              </a:p>
              <a:p>
                <a:r>
                  <a:rPr lang="de-DE" dirty="0"/>
                  <a:t>- Hebelarm </a:t>
                </a:r>
                <a:r>
                  <a:rPr lang="de-D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𝑟</a:t>
                </a:r>
                <a:r>
                  <a:rPr lang="de-DE" dirty="0"/>
                  <a:t> wichtig</a:t>
                </a:r>
              </a:p>
              <a:p>
                <a:r>
                  <a:rPr lang="de-DE" dirty="0"/>
                  <a:t>- Engine muss Winkelgeschwindigkeit aktualisieren</a:t>
                </a:r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Mathematisch beschreibt man diesen Rotationseffekt über Drehmoment und Winkelgeschwindigkeit.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2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Diese Folie beschreibt die Idee aus Folie 27 mathematischer. Ein Impuls verändert sowohl die lineare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Geschwindigkeit als auch die Winkelgeschwindigkeit.</a:t>
                </a:r>
              </a:p>
              <a:p>
                <a:endParaRPr lang="de-DE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Die lineare Änderung hängt vor allem von der Masse ab. Die Rotationsänderung hängt vom Kontaktpunkt,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vom Hebelarm und von der Trägheit ab.</a:t>
                </a:r>
              </a:p>
              <a:p>
                <a:endParaRPr lang="de-DE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Ein gutes Alltagsbeispiel ist eine Tür: Wenn man weit außen am Griff drückt, lässt sie sich leicht drehen.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Nahe am Scharnier ist es viel schwerer. Der Hebelarm ist dann kleiner.</a:t>
                </a:r>
              </a:p>
              <a:p>
                <a:endParaRPr lang="de-DE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Damit kommen wir zu einem Begriff, der Translation und Rotation zusammenfasst: </a:t>
                </a:r>
                <a:r>
                  <a:rPr lang="de-DE" dirty="0" err="1"/>
                  <a:t>Effective</a:t>
                </a:r>
                <a:r>
                  <a:rPr lang="de-DE" dirty="0"/>
                  <a:t> </a:t>
                </a:r>
                <a:r>
                  <a:rPr lang="de-DE" dirty="0" err="1"/>
                  <a:t>Mass</a:t>
                </a:r>
                <a:r>
                  <a:rPr lang="de-DE" dirty="0"/>
                  <a:t>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- Hebelarm </a:t>
                </a:r>
                <a:r>
                  <a:rPr lang="de-D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𝑟</a:t>
                </a:r>
                <a:endParaRPr lang="de-DE" dirty="0"/>
              </a:p>
              <a:p>
                <a:r>
                  <a:rPr lang="de-DE" dirty="0"/>
                  <a:t>- Impuls </a:t>
                </a:r>
                <a:r>
                  <a:rPr lang="de-D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𝐽</a:t>
                </a:r>
                <a:endParaRPr lang="de-DE" dirty="0"/>
              </a:p>
              <a:p>
                <a:r>
                  <a:rPr lang="de-DE" dirty="0"/>
                  <a:t>- Drehmoment durch Kreuzprodukt </a:t>
                </a:r>
              </a:p>
              <a:p>
                <a:r>
                  <a:rPr lang="de-DE" dirty="0"/>
                  <a:t>- Drehmoment ändert Winkelgeschwindigkeit </a:t>
                </a:r>
              </a:p>
              <a:p>
                <a:r>
                  <a:rPr lang="de-DE" dirty="0"/>
                  <a:t>- Trägheit bestimmt Stärke der Rotation </a:t>
                </a:r>
              </a:p>
              <a:p>
                <a:r>
                  <a:rPr lang="de-DE" dirty="0"/>
                  <a:t>- Wichtig für realistische Drehbewegungen nach Kollisionen</a:t>
                </a:r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Damit kommen wir zu einem Begriff, der Translation und Rotation zusammenfasst: </a:t>
                </a:r>
                <a:r>
                  <a:rPr lang="de-DE" dirty="0" err="1"/>
                  <a:t>Effective</a:t>
                </a:r>
                <a:r>
                  <a:rPr lang="de-DE" dirty="0"/>
                  <a:t> </a:t>
                </a:r>
                <a:r>
                  <a:rPr lang="de-DE" dirty="0" err="1"/>
                  <a:t>Mass</a:t>
                </a:r>
                <a:r>
                  <a:rPr lang="de-DE" dirty="0"/>
                  <a:t>.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244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</a:t>
            </a:r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= Reaktion auf Impuls in bestimmter Richtung </a:t>
            </a:r>
          </a:p>
          <a:p>
            <a:r>
              <a:rPr lang="de-DE" dirty="0"/>
              <a:t>- Nicht nur normale Masse, auch Kontaktpunkt wichtig </a:t>
            </a:r>
          </a:p>
          <a:p>
            <a:r>
              <a:rPr lang="de-DE" dirty="0"/>
              <a:t>- Auch Trägheit und Rotation wichtig </a:t>
            </a:r>
          </a:p>
          <a:p>
            <a:r>
              <a:rPr lang="de-DE" dirty="0"/>
              <a:t>- Gleicher Impuls kann unterschiedliche Wirkung haben </a:t>
            </a:r>
          </a:p>
          <a:p>
            <a:r>
              <a:rPr lang="de-DE" dirty="0"/>
              <a:t>- Leichte Körper reagieren stärker </a:t>
            </a:r>
          </a:p>
          <a:p>
            <a:r>
              <a:rPr lang="de-DE" dirty="0"/>
              <a:t>- Außermittiger Kontakt erzeugt Rotation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Nachdem wir den normalen Kontaktimpuls verstanden haben, kommen jetzt zusätzliche Effekte dazu: Restitution, Reibung und Constraints.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73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Neuer Abschnitt: Einordnung </a:t>
            </a:r>
          </a:p>
          <a:p>
            <a:r>
              <a:rPr lang="de-DE" dirty="0"/>
              <a:t>- Thema wird in den Seminarplan eingeordnet </a:t>
            </a:r>
          </a:p>
          <a:p>
            <a:r>
              <a:rPr lang="de-DE" dirty="0"/>
              <a:t>- Heute geht es um Reaktion auf Kollisionen </a:t>
            </a:r>
          </a:p>
          <a:p>
            <a:r>
              <a:rPr lang="de-DE" dirty="0"/>
              <a:t>- Nicht primär um Erkennung der Kollision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Warum dieses Thema für Game Physics so wichtig ist, sehen wir auf der nächsten Folie.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06240-9D1C-3843-B28E-77756B6151F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798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0E25B-1BF0-F41E-47E1-B1E3BE622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8C71E5-4EF0-1246-9E22-7FC874B14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CE9752-F1AF-D6F9-502A-47057064E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Neuer Abschnitt </a:t>
            </a:r>
          </a:p>
          <a:p>
            <a:r>
              <a:rPr lang="de-DE" dirty="0"/>
              <a:t>- Bisher: normaler Kontaktimpuls </a:t>
            </a:r>
          </a:p>
          <a:p>
            <a:r>
              <a:rPr lang="de-DE" dirty="0"/>
              <a:t>- Jetzt zusätzliche Effekte </a:t>
            </a:r>
          </a:p>
          <a:p>
            <a:r>
              <a:rPr lang="de-DE" dirty="0"/>
              <a:t>- Restitution = Abprallen </a:t>
            </a:r>
          </a:p>
          <a:p>
            <a:r>
              <a:rPr lang="de-DE" dirty="0"/>
              <a:t>- </a:t>
            </a:r>
            <a:r>
              <a:rPr lang="de-DE" dirty="0" err="1"/>
              <a:t>Friction</a:t>
            </a:r>
            <a:r>
              <a:rPr lang="de-DE" dirty="0"/>
              <a:t> = Reibung </a:t>
            </a:r>
          </a:p>
          <a:p>
            <a:r>
              <a:rPr lang="de-DE" dirty="0"/>
              <a:t>- Penetration </a:t>
            </a:r>
            <a:r>
              <a:rPr lang="de-DE" dirty="0" err="1"/>
              <a:t>Correction</a:t>
            </a:r>
            <a:r>
              <a:rPr lang="de-DE" dirty="0"/>
              <a:t> = Eindringung korrigieren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Solver = viele Kontakte lösen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Machen die Kollisionen realistischer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Zuerst schauen wir uns Restitution an, also wie stark ein Objekt nach einer Kollision zurückspringt.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58CEC3-0440-A71B-94BF-3F3D2F423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06240-9D1C-3843-B28E-77756B6151F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23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- Restitution beschreibt Elastizität 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- </a:t>
                </a:r>
                <a14:m>
                  <m:oMath xmlns:m="http://schemas.openxmlformats.org/officeDocument/2006/math">
                    <m:r>
                      <a:rPr lang="de-DE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  <m:r>
                      <a:rPr lang="de-DE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lang="de-DE" dirty="0"/>
                  <a:t>: kein Abprallen </a:t>
                </a:r>
              </a:p>
              <a:p>
                <a:r>
                  <a:rPr lang="de-DE" dirty="0"/>
                  <a:t>- Niedriges </a:t>
                </a:r>
                <a14:m>
                  <m:oMath xmlns:m="http://schemas.openxmlformats.org/officeDocument/2006/math">
                    <m:r>
                      <a:rPr lang="de-DE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</m:oMath>
                </a14:m>
                <a:r>
                  <a:rPr lang="de-DE" dirty="0"/>
                  <a:t>: wenig Abprallen </a:t>
                </a:r>
              </a:p>
              <a:p>
                <a:r>
                  <a:rPr lang="de-DE" dirty="0"/>
                  <a:t>- Hohes </a:t>
                </a:r>
                <a14:m>
                  <m:oMath xmlns:m="http://schemas.openxmlformats.org/officeDocument/2006/math">
                    <m:r>
                      <a:rPr lang="de-DE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</m:oMath>
                </a14:m>
                <a:r>
                  <a:rPr lang="de-DE" dirty="0"/>
                  <a:t>: starkes Abprallen </a:t>
                </a:r>
              </a:p>
              <a:p>
                <a:r>
                  <a:rPr lang="de-DE" dirty="0"/>
                  <a:t>- Beispiele: </a:t>
                </a:r>
              </a:p>
              <a:p>
                <a:pPr lvl="1"/>
                <a:r>
                  <a:rPr lang="de-DE" dirty="0"/>
                  <a:t>Sandsack niedrig </a:t>
                </a:r>
              </a:p>
              <a:p>
                <a:pPr lvl="1"/>
                <a:r>
                  <a:rPr lang="de-DE" dirty="0"/>
                  <a:t>Gummiball hoch </a:t>
                </a:r>
              </a:p>
              <a:p>
                <a:r>
                  <a:rPr lang="de-DE" dirty="0"/>
                  <a:t>- Beeinflusst Geschwindigkeit entlang der Normale </a:t>
                </a:r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Restitution erklärt das Abprallen. Für seitliche Bewegung brauchen wir zusätzlich Reibung.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- Restitution beschreibt Elastizität </a:t>
                </a:r>
              </a:p>
              <a:p>
                <a:r>
                  <a:rPr lang="de-DE" sz="12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- </a:t>
                </a:r>
                <a:r>
                  <a:rPr lang="de-D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𝑒=0</a:t>
                </a:r>
                <a:r>
                  <a:rPr lang="de-DE" dirty="0"/>
                  <a:t>: kein Abprallen </a:t>
                </a:r>
              </a:p>
              <a:p>
                <a:r>
                  <a:rPr lang="de-DE" dirty="0"/>
                  <a:t>- Niedriges </a:t>
                </a:r>
                <a:r>
                  <a:rPr lang="de-D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𝑒</a:t>
                </a:r>
                <a:r>
                  <a:rPr lang="de-DE" dirty="0"/>
                  <a:t>: wenig Abprallen </a:t>
                </a:r>
              </a:p>
              <a:p>
                <a:r>
                  <a:rPr lang="de-DE" dirty="0"/>
                  <a:t>- Hohes </a:t>
                </a:r>
                <a:r>
                  <a:rPr lang="de-D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𝑒</a:t>
                </a:r>
                <a:r>
                  <a:rPr lang="de-DE" dirty="0"/>
                  <a:t>: starkes Abprallen </a:t>
                </a:r>
              </a:p>
              <a:p>
                <a:r>
                  <a:rPr lang="de-DE" dirty="0"/>
                  <a:t>- Beispiele: </a:t>
                </a:r>
              </a:p>
              <a:p>
                <a:pPr lvl="1"/>
                <a:r>
                  <a:rPr lang="de-DE" dirty="0"/>
                  <a:t>Sandsack niedrig </a:t>
                </a:r>
              </a:p>
              <a:p>
                <a:pPr lvl="1"/>
                <a:r>
                  <a:rPr lang="de-DE" dirty="0"/>
                  <a:t>Gummiball hoch </a:t>
                </a:r>
              </a:p>
              <a:p>
                <a:r>
                  <a:rPr lang="de-DE" dirty="0"/>
                  <a:t>- Beeinflusst Geschwindigkeit entlang der Normale </a:t>
                </a:r>
              </a:p>
              <a:p>
                <a:r>
                  <a:rPr lang="de-DE" b="1" dirty="0"/>
                  <a:t>Übergang:</a:t>
                </a:r>
                <a:endParaRPr lang="de-DE" dirty="0"/>
              </a:p>
              <a:p>
                <a:r>
                  <a:rPr lang="de-DE" dirty="0"/>
                  <a:t>- Restitution erklärt das Abprallen. Für seitliche Bewegung brauchen wir zusätzlich Reibung.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295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Reibung wirkt tangential zur Kontaktfläche </a:t>
            </a:r>
          </a:p>
          <a:p>
            <a:r>
              <a:rPr lang="de-DE" dirty="0"/>
              <a:t>- Nicht entlang der Normale </a:t>
            </a:r>
          </a:p>
          <a:p>
            <a:r>
              <a:rPr lang="de-DE" dirty="0"/>
              <a:t>- Reduziert Rutschen </a:t>
            </a:r>
          </a:p>
          <a:p>
            <a:r>
              <a:rPr lang="de-DE" dirty="0"/>
              <a:t>- Wichtig für Fahrzeuge, Charaktere, Kisten </a:t>
            </a:r>
          </a:p>
          <a:p>
            <a:r>
              <a:rPr lang="de-DE" dirty="0"/>
              <a:t>- Wichtig für Stapelstabilität </a:t>
            </a:r>
          </a:p>
          <a:p>
            <a:pPr marL="171450" indent="-171450">
              <a:buFontTx/>
              <a:buChar char="-"/>
            </a:pPr>
            <a:r>
              <a:rPr lang="de-DE" dirty="0"/>
              <a:t>Coulomb-Grenze begrenzt Reibungsimpuls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Coulomb-Grenze bedeutet vereinfacht: Reibung kann nicht beliebig groß werden.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Je stärker Kontakt, desto mehr Reibung möglich </a:t>
            </a:r>
          </a:p>
          <a:p>
            <a:pPr marL="171450" indent="-171450">
              <a:buFontTx/>
              <a:buChar char="-"/>
            </a:pP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Reibungskoeffizient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Mit normalem Impuls, Restitution und Reibung können wir jetzt den Ablauf für eine einzelne Kollision zusammenfassen.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7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Ablauf für einen Kontakt </a:t>
            </a:r>
          </a:p>
          <a:p>
            <a:r>
              <a:rPr lang="de-DE" dirty="0"/>
              <a:t>- Kontaktpunkt liegt vor </a:t>
            </a:r>
          </a:p>
          <a:p>
            <a:r>
              <a:rPr lang="de-DE" dirty="0"/>
              <a:t>- Relative Geschwindigkeit berechnen </a:t>
            </a:r>
          </a:p>
          <a:p>
            <a:r>
              <a:rPr lang="de-DE" dirty="0"/>
              <a:t>- Prüfen, ob Körper sich annähern </a:t>
            </a:r>
          </a:p>
          <a:p>
            <a:r>
              <a:rPr lang="de-DE" dirty="0"/>
              <a:t>- Impulsgröße berechnen </a:t>
            </a:r>
          </a:p>
          <a:p>
            <a:r>
              <a:rPr lang="de-DE" dirty="0"/>
              <a:t>- Impuls auf A anwenden </a:t>
            </a:r>
          </a:p>
          <a:p>
            <a:r>
              <a:rPr lang="de-DE" dirty="0"/>
              <a:t>- Gegenimpuls auf B anwenden </a:t>
            </a:r>
          </a:p>
          <a:p>
            <a:r>
              <a:rPr lang="de-DE" dirty="0"/>
              <a:t>- Grundlage für einzelne Kollisionsauflösung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In einer diskreten Simulation reicht das aber nicht immer, weil Objekte leicht ineinander eindringen können.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533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Problem durch diskrete Zeitschritte </a:t>
            </a:r>
          </a:p>
          <a:p>
            <a:r>
              <a:rPr lang="de-DE" dirty="0"/>
              <a:t>- Körper können ineinander eindringen </a:t>
            </a:r>
          </a:p>
          <a:p>
            <a:r>
              <a:rPr lang="de-DE" dirty="0"/>
              <a:t>- Nur Geschwindigkeit korrigieren reicht nicht immer </a:t>
            </a:r>
          </a:p>
          <a:p>
            <a:r>
              <a:rPr lang="de-DE" dirty="0"/>
              <a:t>- Positionskorrektur nötig </a:t>
            </a:r>
          </a:p>
          <a:p>
            <a:r>
              <a:rPr lang="de-DE" dirty="0"/>
              <a:t>- Methoden: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Baumgarte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Stabilization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Korrektur über Geschwindigkeit.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Split Impulse: Korrektur ohne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kuenstlich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viel Zusatzenergie. (Bullet)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Direktes Verschieben aus der Penetration.</a:t>
            </a:r>
          </a:p>
          <a:p>
            <a:r>
              <a:rPr lang="de-DE" dirty="0"/>
              <a:t>- Ziel: stabile Simulation ohne dauerhaftes Ineinanderstecken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In echten Szenen gibt es außerdem nicht nur einen Kontakt, sondern viele Kontakte gleichzeitig. Dafür braucht Bullet einen Solver.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dirty="0"/>
            </a:br>
            <a:br>
              <a:rPr lang="de-DE" dirty="0"/>
            </a:br>
            <a:r>
              <a:rPr lang="de-DE" dirty="0"/>
              <a:t>Baumgarte: 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 Kiste steckt 2 cm im Boden. Baumgarte erzeugt einen kleinen zusätzlichen Impuls nach oben, damit die Kiste Schritt für Schritt wieder aus dem Boden herauskommt.</a:t>
            </a:r>
            <a:b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Split Impulse: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 Kiste steckt leicht im Boden. Split Impulse schiebt sie aus dem Boden heraus, ohne ihr dabei eine echte Aufwärtsgeschwindigkeit zu geben.</a:t>
            </a:r>
          </a:p>
          <a:p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Zwei Objekte dürfen sich nicht überlappen. Wenn sie es doch tun, werden ihre Positionen direkt entlang der Kollisionsnormalen auseinander geschoben.</a:t>
            </a:r>
            <a:b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1570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Bullet verwendet in der Regel keinen perfekten Solver, der alle Kontakte exakt auf einmal löst.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Stattdessen wird iterativ gearbeitet. Das bedeutet: Die Engine geht mehrfach über alle Kontakte und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verbessert die Lösung Schritt für Schritt.</a:t>
            </a:r>
          </a:p>
          <a:p>
            <a:endParaRPr lang="de-DE" dirty="0"/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Zum Schluss können wir diese Schritte in der gesamten Bullet-Pipeline einordnen.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864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Gesamter Ablauf eines Simulationsschritts </a:t>
            </a:r>
          </a:p>
          <a:p>
            <a:r>
              <a:rPr lang="de-DE" dirty="0"/>
              <a:t>- </a:t>
            </a:r>
            <a:r>
              <a:rPr lang="de-DE" dirty="0" err="1"/>
              <a:t>applyGravity</a:t>
            </a:r>
            <a:r>
              <a:rPr lang="de-DE" dirty="0"/>
              <a:t>: Kräfte anwenden </a:t>
            </a:r>
          </a:p>
          <a:p>
            <a:r>
              <a:rPr lang="de-DE" dirty="0"/>
              <a:t>- </a:t>
            </a:r>
            <a:r>
              <a:rPr lang="de-DE" dirty="0" err="1"/>
              <a:t>integrateVelocities</a:t>
            </a:r>
            <a:r>
              <a:rPr lang="de-DE" dirty="0"/>
              <a:t>: Geschwindigkeit aktualisieren </a:t>
            </a:r>
          </a:p>
          <a:p>
            <a:r>
              <a:rPr lang="de-DE" dirty="0"/>
              <a:t>- </a:t>
            </a:r>
            <a:r>
              <a:rPr lang="de-DE" dirty="0" err="1"/>
              <a:t>collisionDetection</a:t>
            </a:r>
            <a:r>
              <a:rPr lang="de-DE" dirty="0"/>
              <a:t>: Kollisionen erkennen </a:t>
            </a:r>
          </a:p>
          <a:p>
            <a:r>
              <a:rPr lang="de-DE" dirty="0"/>
              <a:t>- </a:t>
            </a:r>
            <a:r>
              <a:rPr lang="de-DE" dirty="0" err="1"/>
              <a:t>generateContacts</a:t>
            </a:r>
            <a:r>
              <a:rPr lang="de-DE" dirty="0"/>
              <a:t>: Kontaktpunkte erzeugen </a:t>
            </a:r>
          </a:p>
          <a:p>
            <a:r>
              <a:rPr lang="de-DE" dirty="0"/>
              <a:t>- </a:t>
            </a:r>
            <a:r>
              <a:rPr lang="de-DE" dirty="0" err="1"/>
              <a:t>solveConstraints</a:t>
            </a:r>
            <a:r>
              <a:rPr lang="de-DE" dirty="0"/>
              <a:t>: Impulse / Constraints lösen </a:t>
            </a:r>
          </a:p>
          <a:p>
            <a:r>
              <a:rPr lang="de-DE" dirty="0"/>
              <a:t>- </a:t>
            </a:r>
            <a:r>
              <a:rPr lang="de-DE" dirty="0" err="1"/>
              <a:t>integrateTransforms</a:t>
            </a:r>
            <a:r>
              <a:rPr lang="de-DE" dirty="0"/>
              <a:t>: Position und Rotation aktualisieren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Danach nächster Frame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Bullet rechnet pro Schritt: Kräfte -&gt; Geschwindigkeiten -&gt; Kollisionen -&gt; Kontakte -&gt; Impulse -&gt; neue Positionen.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„Nachdem wir die Theorie gesehen haben, zeige ich das Ganze jetzt kurz praktisch in </a:t>
            </a:r>
            <a:r>
              <a:rPr lang="de-DE" dirty="0" err="1"/>
              <a:t>PyBullet</a:t>
            </a:r>
            <a:r>
              <a:rPr lang="de-DE" dirty="0"/>
              <a:t>.“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457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09C53-62D5-7D8D-2CB8-6FD32A991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58A7BE-3513-F6B7-A8C0-6C0B75CDF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182315E-AB6D-BD00-AE0C-D98585F51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Jetzt praktische Demo </a:t>
            </a:r>
          </a:p>
          <a:p>
            <a:r>
              <a:rPr lang="de-DE" dirty="0"/>
              <a:t>- Auf folgende Punkte achten: </a:t>
            </a:r>
          </a:p>
          <a:p>
            <a:pPr lvl="1"/>
            <a:r>
              <a:rPr lang="de-DE" dirty="0"/>
              <a:t>Gravitation </a:t>
            </a:r>
          </a:p>
          <a:p>
            <a:pPr lvl="1"/>
            <a:r>
              <a:rPr lang="de-DE" dirty="0"/>
              <a:t>Kollision </a:t>
            </a:r>
          </a:p>
          <a:p>
            <a:pPr lvl="1"/>
            <a:r>
              <a:rPr lang="de-DE" dirty="0"/>
              <a:t>Kontaktimpulse </a:t>
            </a:r>
          </a:p>
          <a:p>
            <a:pPr lvl="1"/>
            <a:r>
              <a:rPr lang="de-DE" dirty="0"/>
              <a:t>Restitution </a:t>
            </a:r>
          </a:p>
          <a:p>
            <a:pPr lvl="1"/>
            <a:r>
              <a:rPr lang="de-DE" dirty="0"/>
              <a:t>Reibung </a:t>
            </a:r>
          </a:p>
          <a:p>
            <a:pPr lvl="1"/>
            <a:r>
              <a:rPr lang="de-DE" dirty="0"/>
              <a:t>Stabilität </a:t>
            </a:r>
          </a:p>
          <a:p>
            <a:r>
              <a:rPr lang="de-DE" dirty="0"/>
              <a:t>- Theorie in Demo wiedererkennen </a:t>
            </a:r>
          </a:p>
          <a:p>
            <a:r>
              <a:rPr lang="de-DE" dirty="0"/>
              <a:t>- Bullet berechnet alles pro Simulationsschritt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Nach der Demo fasse ich die wichtigsten Punkte noch einmal kurz zusammen.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490418-926A-FAAF-9A3D-88484522D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06240-9D1C-3843-B28E-77756B6151F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9377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B88FB-281C-3331-3A5C-B7F347781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AE2165B-70BD-8BEC-1939-464D25C28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009E14-B5E1-B8EB-D3B2-F10183FDE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4861DF-7C67-B113-903B-99F4B0775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300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77C2F-030B-3A6A-1AF3-7C0D53BF1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282011-1CD6-80F7-A8BF-215381E00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473525-1D02-C586-F13E-1E7343054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E77F8C-EE50-7C61-C6C9-BA9896867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5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Ziel: glaubwürdiges Verhalten von Objekten </a:t>
            </a:r>
          </a:p>
          <a:p>
            <a:r>
              <a:rPr lang="de-DE" dirty="0"/>
              <a:t>- Objekte sollen plausibel fallen, prallen und rutschen </a:t>
            </a:r>
          </a:p>
          <a:p>
            <a:r>
              <a:rPr lang="de-DE" dirty="0"/>
              <a:t>- Echtzeit ist entscheidend </a:t>
            </a:r>
          </a:p>
          <a:p>
            <a:r>
              <a:rPr lang="de-DE" dirty="0"/>
              <a:t>- Pro Frame nur wenig Rechenzeit </a:t>
            </a:r>
          </a:p>
          <a:p>
            <a:r>
              <a:rPr lang="de-DE" dirty="0"/>
              <a:t>- Spiele brauchen stabile und kontrollierbare Physik </a:t>
            </a:r>
          </a:p>
          <a:p>
            <a:r>
              <a:rPr lang="de-DE" dirty="0"/>
              <a:t>- Perfekte Physik ist oft weniger wichtig als gute Echtzeit-Approximation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Eine bekannte Engine, die genau solche Echtzeitphysik umsetzt, ist Bullet.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1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Bullet = Open-Source Physics Engine </a:t>
            </a:r>
          </a:p>
          <a:p>
            <a:r>
              <a:rPr lang="de-DE" dirty="0"/>
              <a:t>- Simuliert Rigid </a:t>
            </a:r>
            <a:r>
              <a:rPr lang="de-DE" dirty="0" err="1"/>
              <a:t>Bodies</a:t>
            </a:r>
            <a:r>
              <a:rPr lang="de-DE" dirty="0"/>
              <a:t> </a:t>
            </a:r>
          </a:p>
          <a:p>
            <a:r>
              <a:rPr lang="de-DE" dirty="0"/>
              <a:t>- Erkennt Kollisionen </a:t>
            </a:r>
          </a:p>
          <a:p>
            <a:r>
              <a:rPr lang="de-DE" dirty="0"/>
              <a:t>- Löst Constraints </a:t>
            </a:r>
          </a:p>
          <a:p>
            <a:r>
              <a:rPr lang="de-DE" dirty="0"/>
              <a:t>- Wird in Spielen, Simulationen und Robotik genutzt </a:t>
            </a:r>
          </a:p>
          <a:p>
            <a:r>
              <a:rPr lang="de-DE" dirty="0"/>
              <a:t>- </a:t>
            </a:r>
            <a:r>
              <a:rPr lang="de-DE" dirty="0" err="1"/>
              <a:t>PyBullet</a:t>
            </a:r>
            <a:r>
              <a:rPr lang="de-DE" dirty="0"/>
              <a:t> = Python-Schnittstelle zu Bullet </a:t>
            </a:r>
          </a:p>
          <a:p>
            <a:r>
              <a:rPr lang="de-DE" dirty="0"/>
              <a:t>- Später Demo mit </a:t>
            </a:r>
            <a:r>
              <a:rPr lang="de-DE" dirty="0" err="1"/>
              <a:t>PyBullet</a:t>
            </a:r>
            <a:r>
              <a:rPr lang="de-DE" dirty="0"/>
              <a:t>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Jetzt schauen wir, wo dieses Thema im bisherigen Seminarverlauf einzuordnen ist.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689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Vorherige Themen: </a:t>
            </a:r>
            <a:r>
              <a:rPr lang="de-DE" dirty="0" err="1"/>
              <a:t>Object</a:t>
            </a:r>
            <a:r>
              <a:rPr lang="de-DE" dirty="0"/>
              <a:t> Representation, </a:t>
            </a:r>
            <a:r>
              <a:rPr lang="de-DE" dirty="0" err="1"/>
              <a:t>Scenegraph</a:t>
            </a:r>
            <a:r>
              <a:rPr lang="de-DE" dirty="0"/>
              <a:t>,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</a:p>
          <a:p>
            <a:r>
              <a:rPr lang="de-DE" dirty="0"/>
              <a:t>-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erkennt Kontakt </a:t>
            </a:r>
          </a:p>
          <a:p>
            <a:r>
              <a:rPr lang="de-DE" dirty="0"/>
              <a:t>- Heute: Was passiert danach? </a:t>
            </a:r>
          </a:p>
          <a:p>
            <a:r>
              <a:rPr lang="de-DE" dirty="0"/>
              <a:t>- Impulse-</a:t>
            </a:r>
            <a:r>
              <a:rPr lang="de-DE" dirty="0" err="1"/>
              <a:t>based</a:t>
            </a:r>
            <a:r>
              <a:rPr lang="de-DE" dirty="0"/>
              <a:t> Response berechnet Reaktion </a:t>
            </a:r>
          </a:p>
          <a:p>
            <a:r>
              <a:rPr lang="de-DE" dirty="0"/>
              <a:t>- Also: von erkannter Kollision zu neuer Bewegung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Damit wir diese Reaktion verstehen, müssen wir zuerst klären, was eigentlich simuliert wird.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85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A47DF-1FDE-E775-21B2-CE88EC707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DC7EAC-1C21-FCBF-E261-D8C85A7D0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579425-9AAF-4D04-2359-487C69449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Neuer Abschnitt </a:t>
            </a:r>
          </a:p>
          <a:p>
            <a:r>
              <a:rPr lang="de-DE" dirty="0"/>
              <a:t>- Grundlage der Simulation: Rigid </a:t>
            </a:r>
            <a:r>
              <a:rPr lang="de-DE" dirty="0" err="1"/>
              <a:t>Bodies</a:t>
            </a:r>
            <a:r>
              <a:rPr lang="de-DE" dirty="0"/>
              <a:t> </a:t>
            </a:r>
          </a:p>
          <a:p>
            <a:r>
              <a:rPr lang="de-DE" dirty="0"/>
              <a:t>- Danach: Ablauf eines Simulationsschritts </a:t>
            </a:r>
          </a:p>
          <a:p>
            <a:r>
              <a:rPr lang="de-DE" dirty="0"/>
              <a:t>- Wichtig für Verständnis der späteren Impulsberechnung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Zuerst klären wir, was ein Rigid Body überhaupt ist.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0414A5-CF07-5898-D3D9-4317347BF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06240-9D1C-3843-B28E-77756B6151F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54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Rigid Body = starrer Körper </a:t>
            </a:r>
          </a:p>
          <a:p>
            <a:r>
              <a:rPr lang="de-DE" dirty="0"/>
              <a:t>- Verformt sich nicht </a:t>
            </a:r>
          </a:p>
          <a:p>
            <a:r>
              <a:rPr lang="de-DE" dirty="0"/>
              <a:t>- Beispiele: Würfel, Kugel, Fahrzeug </a:t>
            </a:r>
          </a:p>
          <a:p>
            <a:r>
              <a:rPr lang="de-DE" dirty="0"/>
              <a:t>- Hat Position und Orientierung </a:t>
            </a:r>
          </a:p>
          <a:p>
            <a:r>
              <a:rPr lang="de-DE" dirty="0"/>
              <a:t>- Hat Masse, Geschwindigkeit, Winkelgeschwindigkeit </a:t>
            </a:r>
          </a:p>
          <a:p>
            <a:r>
              <a:rPr lang="de-DE" dirty="0"/>
              <a:t>- Hat Trägheit </a:t>
            </a:r>
          </a:p>
          <a:p>
            <a:r>
              <a:rPr lang="de-DE" dirty="0"/>
              <a:t>- Hat </a:t>
            </a:r>
            <a:r>
              <a:rPr lang="de-DE" dirty="0" err="1"/>
              <a:t>Collision</a:t>
            </a:r>
            <a:r>
              <a:rPr lang="de-DE" dirty="0"/>
              <a:t> Shape für Kollisionsberechnung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Ein solcher Körper kann sich in 3D auf verschiedene Arten bewegen.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55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- 3D-Körper hat 6 Freiheitsgrade </a:t>
            </a:r>
          </a:p>
          <a:p>
            <a:r>
              <a:rPr lang="de-DE" dirty="0"/>
              <a:t>- 3 Translationen: x, y, z </a:t>
            </a:r>
          </a:p>
          <a:p>
            <a:r>
              <a:rPr lang="de-DE" dirty="0"/>
              <a:t>- 3 Rotationen: um x-, y-, z-Achse </a:t>
            </a:r>
          </a:p>
          <a:p>
            <a:r>
              <a:rPr lang="de-DE" dirty="0"/>
              <a:t>- Physics Engine muss Translation und Rotation simulieren </a:t>
            </a:r>
          </a:p>
          <a:p>
            <a:r>
              <a:rPr lang="de-DE" dirty="0"/>
              <a:t>- Wichtig, weil Kollisionen oft auch Rotation erzeugen </a:t>
            </a:r>
          </a:p>
          <a:p>
            <a:r>
              <a:rPr lang="de-DE" b="1" dirty="0"/>
              <a:t>Übergang:</a:t>
            </a:r>
            <a:endParaRPr lang="de-DE" dirty="0"/>
          </a:p>
          <a:p>
            <a:r>
              <a:rPr lang="de-DE" dirty="0"/>
              <a:t>- Diese Bewegungen werden in der Engine in jedem Simulationsschritt aktualisiert.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88379-65B2-574D-9988-9D3797B08D6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50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 descr="Logo der Universität Hamburg">
            <a:extLst>
              <a:ext uri="{FF2B5EF4-FFF2-40B4-BE49-F238E27FC236}">
                <a16:creationId xmlns:a16="http://schemas.microsoft.com/office/drawing/2014/main" id="{7B0EE754-E1E0-A5A0-D9D1-3B741E90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595997" cy="1203598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3303444"/>
            <a:ext cx="4824536" cy="492443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00000"/>
              </a:lnSpc>
              <a:defRPr sz="260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1" name="Person">
            <a:extLst>
              <a:ext uri="{FF2B5EF4-FFF2-40B4-BE49-F238E27FC236}">
                <a16:creationId xmlns:a16="http://schemas.microsoft.com/office/drawing/2014/main" id="{D42A4AC9-20EE-7518-5501-9C75AFE90B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535" y="4083918"/>
            <a:ext cx="4824536" cy="354896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FCBF30C3-33D1-752C-FC76-BA17BF1B5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99" y="4371950"/>
            <a:ext cx="4824536" cy="4318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6264" y="0"/>
            <a:ext cx="3482192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0E1FD2E4-6DF4-BF5A-4349-163545BE0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8404" y="4869835"/>
            <a:ext cx="490052" cy="273665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</a:t>
            </a:r>
          </a:p>
        </p:txBody>
      </p:sp>
    </p:spTree>
    <p:extLst>
      <p:ext uri="{BB962C8B-B14F-4D97-AF65-F5344CB8AC3E}">
        <p14:creationId xmlns:p14="http://schemas.microsoft.com/office/powerpoint/2010/main" val="62931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 descr="Logo der Universität Hamburg">
            <a:extLst>
              <a:ext uri="{FF2B5EF4-FFF2-40B4-BE49-F238E27FC236}">
                <a16:creationId xmlns:a16="http://schemas.microsoft.com/office/drawing/2014/main" id="{7B0EE754-E1E0-A5A0-D9D1-3B741E90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595997" cy="1203598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3303444"/>
            <a:ext cx="4824536" cy="492443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00000"/>
              </a:lnSpc>
              <a:defRPr sz="260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1" name="Person">
            <a:extLst>
              <a:ext uri="{FF2B5EF4-FFF2-40B4-BE49-F238E27FC236}">
                <a16:creationId xmlns:a16="http://schemas.microsoft.com/office/drawing/2014/main" id="{D42A4AC9-20EE-7518-5501-9C75AFE90B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535" y="4083918"/>
            <a:ext cx="4824536" cy="354896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FCBF30C3-33D1-752C-FC76-BA17BF1B5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99" y="4371950"/>
            <a:ext cx="4824536" cy="4318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6264" y="0"/>
            <a:ext cx="3482192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0E1FD2E4-6DF4-BF5A-4349-163545BE0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8404" y="4869835"/>
            <a:ext cx="490052" cy="273665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</a:t>
            </a:r>
          </a:p>
        </p:txBody>
      </p:sp>
    </p:spTree>
    <p:extLst>
      <p:ext uri="{BB962C8B-B14F-4D97-AF65-F5344CB8AC3E}">
        <p14:creationId xmlns:p14="http://schemas.microsoft.com/office/powerpoint/2010/main" val="1265995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breites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85CCA211-4FA3-DE47-9381-1796FDA2B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595997" cy="1203598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3405505"/>
            <a:ext cx="2879996" cy="422039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10000"/>
              </a:lnSpc>
              <a:defRPr sz="200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Person">
            <a:extLst>
              <a:ext uri="{FF2B5EF4-FFF2-40B4-BE49-F238E27FC236}">
                <a16:creationId xmlns:a16="http://schemas.microsoft.com/office/drawing/2014/main" id="{49607EE8-9A52-264C-0A8E-04314631BB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536" y="4083918"/>
            <a:ext cx="2879998" cy="354896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None/>
              <a:defRPr sz="1400" b="1" i="0">
                <a:solidFill>
                  <a:schemeClr val="accent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8" name="Datum">
            <a:extLst>
              <a:ext uri="{FF2B5EF4-FFF2-40B4-BE49-F238E27FC236}">
                <a16:creationId xmlns:a16="http://schemas.microsoft.com/office/drawing/2014/main" id="{DA956C75-6071-5A72-5101-E9E0F0B38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99" y="4444206"/>
            <a:ext cx="2883933" cy="4318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de-DE"/>
              <a:t>Datum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92501" y="0"/>
            <a:ext cx="5651499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75D257FE-24B9-E7DF-27AC-9DC6B024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8860" y="4869835"/>
            <a:ext cx="459596" cy="273665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</a:t>
            </a:r>
          </a:p>
        </p:txBody>
      </p:sp>
    </p:spTree>
    <p:extLst>
      <p:ext uri="{BB962C8B-B14F-4D97-AF65-F5344CB8AC3E}">
        <p14:creationId xmlns:p14="http://schemas.microsoft.com/office/powerpoint/2010/main" val="280182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ohn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A58A1DC7-81D7-0178-6AA2-CE7389355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595997" cy="1203598"/>
          </a:xfrm>
          <a:prstGeom prst="rect">
            <a:avLst/>
          </a:prstGeom>
        </p:spPr>
      </p:pic>
      <p:sp>
        <p:nvSpPr>
          <p:cNvPr id="5" name="Titel">
            <a:extLst>
              <a:ext uri="{FF2B5EF4-FFF2-40B4-BE49-F238E27FC236}">
                <a16:creationId xmlns:a16="http://schemas.microsoft.com/office/drawing/2014/main" id="{19332011-8135-2225-4921-150D6415C2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3219822"/>
            <a:ext cx="6912768" cy="1027845"/>
          </a:xfrm>
        </p:spPr>
        <p:txBody>
          <a:bodyPr wrap="square" lIns="0" anchor="b" anchorCtr="0">
            <a:normAutofit/>
          </a:bodyPr>
          <a:lstStyle>
            <a:lvl1pPr algn="l">
              <a:lnSpc>
                <a:spcPct val="110000"/>
              </a:lnSpc>
              <a:defRPr sz="2400"/>
            </a:lvl1pPr>
          </a:lstStyle>
          <a:p>
            <a:r>
              <a:rPr lang="de-DE" dirty="0"/>
              <a:t>Vorstellung des neuen Exzellenzclusters „Understanding XYZ“</a:t>
            </a:r>
          </a:p>
        </p:txBody>
      </p:sp>
      <p:sp>
        <p:nvSpPr>
          <p:cNvPr id="9" name="Person">
            <a:extLst>
              <a:ext uri="{FF2B5EF4-FFF2-40B4-BE49-F238E27FC236}">
                <a16:creationId xmlns:a16="http://schemas.microsoft.com/office/drawing/2014/main" id="{6C7258FA-754E-8F00-113F-DF369E71B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672" y="4432093"/>
            <a:ext cx="5976664" cy="31963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(Titel) Vorname Nachname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561DAFA2-5F25-5D62-43E1-96363D6D69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99" y="4443958"/>
            <a:ext cx="1084057" cy="44145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426768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784" y="1131887"/>
            <a:ext cx="6192366" cy="2952751"/>
          </a:xfrm>
        </p:spPr>
        <p:txBody>
          <a:bodyPr lIns="0">
            <a:normAutofit/>
          </a:bodyPr>
          <a:lstStyle>
            <a:lvl1pPr marL="342900" indent="-432000">
              <a:lnSpc>
                <a:spcPct val="110000"/>
              </a:lnSpc>
              <a:spcBef>
                <a:spcPts val="1800"/>
              </a:spcBef>
              <a:buSzPct val="180000"/>
              <a:buFont typeface="+mj-lt"/>
              <a:buAutoNum type="arabicPlain"/>
              <a:defRPr sz="2000"/>
            </a:lvl1pPr>
            <a:lvl2pPr marL="8001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2pPr>
            <a:lvl3pPr marL="12573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3pPr>
            <a:lvl4pPr marL="17145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4pPr>
            <a:lvl5pPr marL="21717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B159FC35-01D5-3D9B-4190-D9C5FC36B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430A3C-2541-14FB-44D9-E3672892A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83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 (zweispaltig)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19622"/>
            <a:ext cx="8064574" cy="2448695"/>
          </a:xfrm>
        </p:spPr>
        <p:txBody>
          <a:bodyPr lIns="0" numCol="2" spcCol="180000"/>
          <a:lstStyle>
            <a:lvl1pPr marL="342900" indent="-342900">
              <a:lnSpc>
                <a:spcPct val="110000"/>
              </a:lnSpc>
              <a:buSzPct val="180000"/>
              <a:buFont typeface="+mj-lt"/>
              <a:buAutoNum type="arabicPlain"/>
              <a:defRPr/>
            </a:lvl1pPr>
            <a:lvl2pPr marL="742950" indent="-28575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2pPr>
            <a:lvl3pPr marL="12573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3pPr>
            <a:lvl4pPr marL="17145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4pPr>
            <a:lvl5pPr marL="21717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DA8BD811-AB80-6771-3C5B-8A71DDAD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13CB44A2-3722-CFA6-C04F-90B773B5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1339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480009"/>
            <a:ext cx="4481836" cy="1027845"/>
          </a:xfrm>
        </p:spPr>
        <p:txBody>
          <a:bodyPr anchor="b"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7A60BCC-5616-273E-2AA8-BB9E0C10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FA120FAF-72E8-3893-7931-08E06A07772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2614" y="402468"/>
            <a:ext cx="4577458" cy="1987980"/>
          </a:xfrm>
        </p:spPr>
        <p:txBody>
          <a:bodyPr wrap="square" lIns="0">
            <a:spAutoFit/>
          </a:bodyPr>
          <a:lstStyle>
            <a:lvl1pPr marL="0" indent="0">
              <a:buNone/>
              <a:defRPr sz="115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51500" y="0"/>
            <a:ext cx="3492797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D440C51C-B06F-CB2E-ED83-8E483E777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57140"/>
            <a:ext cx="786607" cy="28636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4" name="UHH-Logo">
            <a:extLst>
              <a:ext uri="{FF2B5EF4-FFF2-40B4-BE49-F238E27FC236}">
                <a16:creationId xmlns:a16="http://schemas.microsoft.com/office/drawing/2014/main" id="{D9B3E6FA-960E-96B0-B53A-73021BB11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27776"/>
            <a:ext cx="1769139" cy="820237"/>
          </a:xfrm>
          <a:prstGeom prst="rect">
            <a:avLst/>
          </a:prstGeom>
        </p:spPr>
      </p:pic>
      <p:sp>
        <p:nvSpPr>
          <p:cNvPr id="6" name="Datumsplatzhalter">
            <a:extLst>
              <a:ext uri="{FF2B5EF4-FFF2-40B4-BE49-F238E27FC236}">
                <a16:creationId xmlns:a16="http://schemas.microsoft.com/office/drawing/2014/main" id="{6F15DAC3-6FD9-0866-D987-4FF0DF5E7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">
            <a:extLst>
              <a:ext uri="{FF2B5EF4-FFF2-40B4-BE49-F238E27FC236}">
                <a16:creationId xmlns:a16="http://schemas.microsoft.com/office/drawing/2014/main" id="{BE06C47F-82E8-8701-5EC1-831DF30A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233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 (auf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9C441111-369E-A65C-85C0-6BD35550F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297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DF8F1031-7DA1-B48B-66B9-8557FAFE0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57140"/>
            <a:ext cx="786607" cy="28636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499"/>
            <a:ext cx="3419872" cy="1283937"/>
          </a:xfrm>
          <a:solidFill>
            <a:schemeClr val="accent2"/>
          </a:solidFill>
        </p:spPr>
        <p:txBody>
          <a:bodyPr wrap="square" lIns="540000" tIns="270000" rIns="360000" bIns="270000" anchor="b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DB7858C6-DCA2-C893-3EE8-987458DD8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D369F843-3366-1209-6128-E5DC123E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65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31887"/>
            <a:ext cx="6192366" cy="2952751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9B302F5-284F-3079-6EAC-C920CD76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1C7B469-3DC0-7EC7-FA90-6C165FB1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9367073-303F-D294-FFA0-CB0A3A86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CEE53C70-75A7-A62E-53DB-69DDC21A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6000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(blau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2060DD5D-EE2C-1DE9-17FB-CFD0B6F6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31887"/>
            <a:ext cx="6192366" cy="2952751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tx1"/>
              </a:buClr>
              <a:defRPr/>
            </a:lvl1pPr>
            <a:lvl2pPr>
              <a:lnSpc>
                <a:spcPct val="110000"/>
              </a:lnSpc>
              <a:buClr>
                <a:schemeClr val="tx1"/>
              </a:buClr>
              <a:defRPr/>
            </a:lvl2pPr>
            <a:lvl3pPr>
              <a:lnSpc>
                <a:spcPct val="110000"/>
              </a:lnSpc>
              <a:buClr>
                <a:schemeClr val="tx1"/>
              </a:buClr>
              <a:defRPr/>
            </a:lvl3pPr>
            <a:lvl4pPr>
              <a:lnSpc>
                <a:spcPct val="110000"/>
              </a:lnSpc>
              <a:buClr>
                <a:schemeClr val="tx1"/>
              </a:buClr>
              <a:defRPr/>
            </a:lvl4pPr>
            <a:lvl5pPr>
              <a:lnSpc>
                <a:spcPct val="11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4587A11D-BE80-671B-6AF9-9C02BBFD0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F3FCC813-C10C-BF29-F6C2-5F382BA4E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6114D8C-4BDC-53CF-1F7F-A0EAB3E23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UHH-Logo">
            <a:extLst>
              <a:ext uri="{FF2B5EF4-FFF2-40B4-BE49-F238E27FC236}">
                <a16:creationId xmlns:a16="http://schemas.microsoft.com/office/drawing/2014/main" id="{08341B6D-86FB-2C48-9ED7-E618429B1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850" y="4413600"/>
            <a:ext cx="1192162" cy="3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45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blau/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">
            <a:extLst>
              <a:ext uri="{FF2B5EF4-FFF2-40B4-BE49-F238E27FC236}">
                <a16:creationId xmlns:a16="http://schemas.microsoft.com/office/drawing/2014/main" id="{5AFF9095-81B9-BCB9-F995-76D7A95E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3507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31887"/>
            <a:ext cx="6192366" cy="2375967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1A332F47-736B-CDE0-6752-F10D3D68B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5C11D619-E32A-2CEE-9965-9C829412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345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mit schmalem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4968230" cy="575841"/>
          </a:xfrm>
        </p:spPr>
        <p:txBody>
          <a:bodyPr l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1888"/>
            <a:ext cx="4608190" cy="2952750"/>
          </a:xfrm>
        </p:spPr>
        <p:txBody>
          <a:bodyPr lIns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9901" y="0"/>
            <a:ext cx="3481933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C21B6C-1199-7410-D70C-DF13D6B43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57140"/>
            <a:ext cx="786607" cy="28636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38EC3EA-D4DA-303C-806E-472FC6B32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9AAC19B7-37FD-AA89-39AA-F7DF9419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4BFEEC7F-37CA-96F1-CC3A-8A300A1C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8870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(mit breitem Fot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4616957"/>
            <a:ext cx="70299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39502"/>
            <a:ext cx="2807990" cy="57584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1888"/>
            <a:ext cx="2807990" cy="2952750"/>
          </a:xfrm>
        </p:spPr>
        <p:txBody>
          <a:bodyPr lIns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92500" y="0"/>
            <a:ext cx="5651797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6F379341-4B7C-56ED-E5CE-3AF27C9C0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69835"/>
            <a:ext cx="786607" cy="273665"/>
          </a:xfrm>
          <a:solidFill>
            <a:schemeClr val="tx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11" name="Datumsplatzhalter">
            <a:extLst>
              <a:ext uri="{FF2B5EF4-FFF2-40B4-BE49-F238E27FC236}">
                <a16:creationId xmlns:a16="http://schemas.microsoft.com/office/drawing/2014/main" id="{7D88BC12-8F4E-BFC6-264F-89270375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">
            <a:extLst>
              <a:ext uri="{FF2B5EF4-FFF2-40B4-BE49-F238E27FC236}">
                <a16:creationId xmlns:a16="http://schemas.microsoft.com/office/drawing/2014/main" id="{F86D739E-9299-6C18-D483-F75B8037A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3" name="UHH-Logo">
            <a:extLst>
              <a:ext uri="{FF2B5EF4-FFF2-40B4-BE49-F238E27FC236}">
                <a16:creationId xmlns:a16="http://schemas.microsoft.com/office/drawing/2014/main" id="{C5C0F380-ADA6-104E-BE5C-DE52B098D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850" y="4413600"/>
            <a:ext cx="1192162" cy="3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9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(mit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ues Rechteck">
            <a:extLst>
              <a:ext uri="{FF2B5EF4-FFF2-40B4-BE49-F238E27FC236}">
                <a16:creationId xmlns:a16="http://schemas.microsoft.com/office/drawing/2014/main" id="{14BDBED3-5910-DE22-D9E0-EF5709BC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62364" y="0"/>
            <a:ext cx="348163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1888"/>
            <a:ext cx="5256262" cy="2952750"/>
          </a:xfrm>
        </p:spPr>
        <p:txBody>
          <a:bodyPr lIns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50074" y="1131888"/>
            <a:ext cx="2870076" cy="1922866"/>
          </a:xfrm>
        </p:spPr>
        <p:txBody>
          <a:bodyPr lIns="0" anchor="t" anchorCtr="0">
            <a:normAutofit/>
          </a:bodyPr>
          <a:lstStyle>
            <a:lvl1pPr marL="285750" indent="-285750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6365823-088A-8693-C71E-3BE224B7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0406DA75-B94C-88A6-DC22-02C95D67C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670BC1F-CA78-59FB-8906-557B8A8BB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62364" y="4615010"/>
            <a:ext cx="249979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6562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964934C-EA16-90F9-FF01-DDA26AE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8A498CDC-352F-BF56-E3E4-9366FD040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B324906E-3EC6-43D0-38B0-7F3BC8939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11DF910-5AC6-4699-67BD-422B03AEE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454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A6F2484B-6A49-A01C-CB00-04C3C61D9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6EB1508-E0F4-F09F-03BC-AA73731C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AA413CEF-D37C-976C-E37F-68A4D6D8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8858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4994"/>
            <a:ext cx="3960118" cy="2949644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1134994"/>
            <a:ext cx="3960118" cy="2949644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094" y="4616957"/>
            <a:ext cx="702990" cy="27463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256A2770-1A1F-77F6-78D7-E44AEAE9E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BB2272B-6D56-1FA3-D138-FFB24858D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6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>
            <a:extLst>
              <a:ext uri="{FF2B5EF4-FFF2-40B4-BE49-F238E27FC236}">
                <a16:creationId xmlns:a16="http://schemas.microsoft.com/office/drawing/2014/main" id="{CD2ED777-FF9B-1F8E-A73B-AE96714D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37D0021-4AE9-12EF-77C5-6E40087CF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1133330"/>
            <a:ext cx="3960117" cy="61193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5A6B0E0E-75A2-F94A-0962-615DE4EB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0" y="1879600"/>
            <a:ext cx="3960117" cy="2205038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4117240-25E0-9C7E-438D-28789BCE676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60033" y="1133330"/>
            <a:ext cx="3960117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98A3E-1FE1-0DB5-2352-C9DF207F4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0033" y="1879600"/>
            <a:ext cx="3960117" cy="2205038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2D7E17B0-6C39-E84C-8C98-5FA3A41C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1D790461-F92A-CC5D-2798-7693BAA1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DDED3A4E-19FA-52ED-810A-479DD1F26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99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CA5E38-AD06-052F-D243-EF2FC83E6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39502"/>
            <a:ext cx="3168650" cy="575841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C6CD7452-71E2-D02E-ACAE-A574F4E5A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1" y="1131888"/>
            <a:ext cx="3168650" cy="2952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10A72B-21A5-96FD-DCC8-D60D15D1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339503"/>
            <a:ext cx="4932362" cy="37451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32C229D4-8F43-CC72-97C2-B0866651D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B98D548-7EFA-0993-27E3-142384E1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3A89B385-8C99-FB81-B57F-F3ED4EB9C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5537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">
            <a:extLst>
              <a:ext uri="{FF2B5EF4-FFF2-40B4-BE49-F238E27FC236}">
                <a16:creationId xmlns:a16="http://schemas.microsoft.com/office/drawing/2014/main" id="{A7BA631A-EF29-8182-4001-4759D6684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39502"/>
            <a:ext cx="3168650" cy="575841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9690B3AD-4342-072E-81A9-FF969E28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1" y="1543050"/>
            <a:ext cx="3168650" cy="254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">
            <a:extLst>
              <a:ext uri="{FF2B5EF4-FFF2-40B4-BE49-F238E27FC236}">
                <a16:creationId xmlns:a16="http://schemas.microsoft.com/office/drawing/2014/main" id="{2922ACD9-FFDA-7A98-706E-2EE5D82A6D4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67944" y="339725"/>
            <a:ext cx="4752206" cy="37449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2" name="Foliennummernplatzhalter">
            <a:extLst>
              <a:ext uri="{FF2B5EF4-FFF2-40B4-BE49-F238E27FC236}">
                <a16:creationId xmlns:a16="http://schemas.microsoft.com/office/drawing/2014/main" id="{42E28986-8242-C2CB-3C35-2C7D2E91C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094" y="4616957"/>
            <a:ext cx="702990" cy="27463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38E4443A-0699-BA84-956E-50A918F28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2B7E7A43-F431-D033-68A6-04D5F8AE6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439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3FE6B7B-AECD-5DB3-3C5A-BC472D3E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90EE0EAE-B40D-ABFA-DF3B-1E0A271E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3D19A3A-9D19-25EC-0099-B725FA014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EAEFFCCA-FF96-1BD5-82EC-A8E5D8FC7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CC773BF3-EE87-D7D3-42AC-14118F40B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808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">
            <a:extLst>
              <a:ext uri="{FF2B5EF4-FFF2-40B4-BE49-F238E27FC236}">
                <a16:creationId xmlns:a16="http://schemas.microsoft.com/office/drawing/2014/main" id="{739204E3-4520-F5FE-68EE-32837232A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223D141D-59D3-B9C9-964F-A39EADF29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81C2F92-9DFB-31EA-C968-2E1243100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B38C2671-C222-21BA-E35B-E77593FA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ADBC56CA-4587-858F-4917-69D3A260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262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">
            <a:extLst>
              <a:ext uri="{FF2B5EF4-FFF2-40B4-BE49-F238E27FC236}">
                <a16:creationId xmlns:a16="http://schemas.microsoft.com/office/drawing/2014/main" id="{42467729-862C-ACCE-B8E1-699AA571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C447979-4F8F-513E-6D67-85083E82B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1131887"/>
            <a:ext cx="8496300" cy="293334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8D8480-7034-8749-BB95-7BE05B39A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C8655903-FC10-2F8E-CBB3-890499D62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0" name="UHH-Logo">
            <a:extLst>
              <a:ext uri="{FF2B5EF4-FFF2-40B4-BE49-F238E27FC236}">
                <a16:creationId xmlns:a16="http://schemas.microsoft.com/office/drawing/2014/main" id="{EA56778A-D8C2-3522-4BDE-8E5736FA4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27776"/>
            <a:ext cx="1769139" cy="820237"/>
          </a:xfrm>
          <a:prstGeom prst="rect">
            <a:avLst/>
          </a:prstGeom>
        </p:spPr>
      </p:pic>
      <p:sp>
        <p:nvSpPr>
          <p:cNvPr id="8" name="Foliennummernplatzhalter">
            <a:extLst>
              <a:ext uri="{FF2B5EF4-FFF2-40B4-BE49-F238E27FC236}">
                <a16:creationId xmlns:a16="http://schemas.microsoft.com/office/drawing/2014/main" id="{F0FD46E1-37CF-B929-B565-E8D8B2CAE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281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lang="de-DE" sz="26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573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3560">
          <p15:clr>
            <a:srgbClr val="F26B43"/>
          </p15:clr>
        </p15:guide>
        <p15:guide id="8" pos="2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705C76A-0CEE-5B65-5E61-E23757629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03444"/>
            <a:ext cx="4824536" cy="492443"/>
          </a:xfrm>
        </p:spPr>
        <p:txBody>
          <a:bodyPr/>
          <a:lstStyle/>
          <a:p>
            <a:r>
              <a:rPr lang="de-DE" dirty="0"/>
              <a:t>Impulse-</a:t>
            </a:r>
            <a:r>
              <a:rPr lang="de-DE" dirty="0" err="1"/>
              <a:t>based</a:t>
            </a:r>
            <a:r>
              <a:rPr lang="de-DE" dirty="0"/>
              <a:t> Game Physics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6ABA5C89-5204-85CE-7E3B-09DDAC7DF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5" y="4083918"/>
            <a:ext cx="4824536" cy="354896"/>
          </a:xfrm>
        </p:spPr>
        <p:txBody>
          <a:bodyPr>
            <a:normAutofit/>
          </a:bodyPr>
          <a:lstStyle/>
          <a:p>
            <a:r>
              <a:rPr lang="de-DE" dirty="0"/>
              <a:t>Pascal Spethmann</a:t>
            </a:r>
          </a:p>
        </p:txBody>
      </p:sp>
      <p:sp>
        <p:nvSpPr>
          <p:cNvPr id="14" name="Datum">
            <a:extLst>
              <a:ext uri="{FF2B5EF4-FFF2-40B4-BE49-F238E27FC236}">
                <a16:creationId xmlns:a16="http://schemas.microsoft.com/office/drawing/2014/main" id="{1494E04C-AED1-60FB-0958-39C2E55F99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03.06.2026</a:t>
            </a:r>
          </a:p>
        </p:txBody>
      </p:sp>
      <p:pic>
        <p:nvPicPr>
          <p:cNvPr id="15" name="Grafik" descr="Wortmarke der Fakultät für Mathematik, Informatik und Naturwissenschaften">
            <a:extLst>
              <a:ext uri="{FF2B5EF4-FFF2-40B4-BE49-F238E27FC236}">
                <a16:creationId xmlns:a16="http://schemas.microsoft.com/office/drawing/2014/main" id="{436F1327-4FD0-40FF-27F8-791B8056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520" y="600851"/>
            <a:ext cx="1656184" cy="386723"/>
          </a:xfrm>
          <a:prstGeom prst="rect">
            <a:avLst/>
          </a:prstGeom>
        </p:spPr>
      </p:pic>
      <p:pic>
        <p:nvPicPr>
          <p:cNvPr id="6" name="Bildplatzhalter">
            <a:extLst>
              <a:ext uri="{FF2B5EF4-FFF2-40B4-BE49-F238E27FC236}">
                <a16:creationId xmlns:a16="http://schemas.microsoft.com/office/drawing/2014/main" id="{3CF9BA12-B8BD-B390-ED6D-646818C410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4390" t="8889" r="24390" b="140"/>
          <a:stretch>
            <a:fillRect/>
          </a:stretch>
        </p:blipFill>
        <p:spPr>
          <a:xfrm>
            <a:off x="5292080" y="0"/>
            <a:ext cx="3851920" cy="5143500"/>
          </a:xfrm>
        </p:spPr>
      </p:pic>
    </p:spTree>
    <p:extLst>
      <p:ext uri="{BB962C8B-B14F-4D97-AF65-F5344CB8AC3E}">
        <p14:creationId xmlns:p14="http://schemas.microsoft.com/office/powerpoint/2010/main" val="710000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B8CBA888-FA4E-3915-61DE-7B70A3E0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Rigid Body Simulation Loop</a:t>
            </a:r>
          </a:p>
        </p:txBody>
      </p:sp>
      <p:sp>
        <p:nvSpPr>
          <p:cNvPr id="3" name="Foliennummernplatzhalter">
            <a:extLst>
              <a:ext uri="{FF2B5EF4-FFF2-40B4-BE49-F238E27FC236}">
                <a16:creationId xmlns:a16="http://schemas.microsoft.com/office/drawing/2014/main" id="{2F29FD8B-2CB0-9554-44E2-8F1DB937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5144-004E-1E45-907B-65C86CA25C3F}" type="slidenum">
              <a:rPr lang="de-DE" smtClean="0"/>
              <a:t>10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B8F412-1386-A231-87EB-1BA0D6EF35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83"/>
          <a:stretch>
            <a:fillRect/>
          </a:stretch>
        </p:blipFill>
        <p:spPr>
          <a:xfrm>
            <a:off x="2429" y="1115290"/>
            <a:ext cx="9139141" cy="40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3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">
            <a:extLst>
              <a:ext uri="{FF2B5EF4-FFF2-40B4-BE49-F238E27FC236}">
                <a16:creationId xmlns:a16="http://schemas.microsoft.com/office/drawing/2014/main" id="{74DD321D-6EB9-6C54-9B1C-3D2B6C14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/>
              <a:t>Game Physics ist diskret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1BC2A0B0-AB43-1F55-5D9D-5919ECAEE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1131887"/>
            <a:ext cx="3839441" cy="2880023"/>
          </a:xfrm>
        </p:spPr>
        <p:txBody>
          <a:bodyPr>
            <a:normAutofit/>
          </a:bodyPr>
          <a:lstStyle/>
          <a:p>
            <a:r>
              <a:rPr lang="de-DE" dirty="0"/>
              <a:t>Simulation läuft nicht kontinuierlich</a:t>
            </a:r>
            <a:br>
              <a:rPr lang="de-DE" dirty="0"/>
            </a:br>
            <a:endParaRPr lang="de-DE" dirty="0"/>
          </a:p>
          <a:p>
            <a:r>
              <a:rPr lang="de-DE" dirty="0"/>
              <a:t>Typisch sind 60Hz, 120Hz oder 240Hz</a:t>
            </a:r>
            <a:br>
              <a:rPr lang="de-DE" dirty="0"/>
            </a:br>
            <a:endParaRPr lang="de-DE" dirty="0"/>
          </a:p>
          <a:p>
            <a:r>
              <a:rPr lang="de-DE" dirty="0"/>
              <a:t>Pro Zeitschritt wird approximiert</a:t>
            </a:r>
            <a:br>
              <a:rPr lang="de-DE" dirty="0"/>
            </a:br>
            <a:endParaRPr lang="de-DE" dirty="0"/>
          </a:p>
          <a:p>
            <a:r>
              <a:rPr lang="de-DE" dirty="0"/>
              <a:t>Dadurch entstehen Fehler wie Penetration</a:t>
            </a:r>
          </a:p>
        </p:txBody>
      </p:sp>
      <p:sp>
        <p:nvSpPr>
          <p:cNvPr id="3" name="Foliennummernplatzhalter">
            <a:extLst>
              <a:ext uri="{FF2B5EF4-FFF2-40B4-BE49-F238E27FC236}">
                <a16:creationId xmlns:a16="http://schemas.microsoft.com/office/drawing/2014/main" id="{CA41CA52-6E3B-104C-0E6B-94B0BEB12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</p:spPr>
        <p:txBody>
          <a:bodyPr/>
          <a:lstStyle/>
          <a:p>
            <a:fld id="{309D5144-004E-1E45-907B-65C86CA25C3F}" type="slidenum">
              <a:rPr lang="de-DE" smtClean="0"/>
              <a:t>11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B7B31A-1599-C136-B6F0-2EF63BFB3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415" y="915343"/>
            <a:ext cx="4171821" cy="31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9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91BB4-F2E6-7596-7BFA-EAF7AF7D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CDC5311B-F8F7-9A64-6FA8-3FC5C912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504310"/>
            <a:ext cx="4481836" cy="1003544"/>
          </a:xfrm>
        </p:spPr>
        <p:txBody>
          <a:bodyPr/>
          <a:lstStyle/>
          <a:p>
            <a:r>
              <a:rPr lang="de-DE" dirty="0"/>
              <a:t>Bewegung &amp; </a:t>
            </a:r>
            <a:r>
              <a:rPr lang="de-DE" dirty="0" err="1"/>
              <a:t>Numerical</a:t>
            </a:r>
            <a:r>
              <a:rPr lang="de-DE" dirty="0"/>
              <a:t> Integration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58A03FB5-0D16-76E7-47CA-D60AF40F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614" y="402468"/>
            <a:ext cx="4577458" cy="1862048"/>
          </a:xfrm>
        </p:spPr>
        <p:txBody>
          <a:bodyPr/>
          <a:lstStyle/>
          <a:p>
            <a:r>
              <a:rPr lang="de-DE" dirty="0"/>
              <a:t>3</a:t>
            </a:r>
          </a:p>
        </p:txBody>
      </p:sp>
      <p:pic>
        <p:nvPicPr>
          <p:cNvPr id="7" name="Bildplatzhalter">
            <a:extLst>
              <a:ext uri="{FF2B5EF4-FFF2-40B4-BE49-F238E27FC236}">
                <a16:creationId xmlns:a16="http://schemas.microsoft.com/office/drawing/2014/main" id="{8CA1DDD6-9228-1B84-06FC-6432BB340A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729" r="4729"/>
          <a:stretch/>
        </p:blipFill>
        <p:spPr/>
      </p:pic>
    </p:spTree>
    <p:extLst>
      <p:ext uri="{BB962C8B-B14F-4D97-AF65-F5344CB8AC3E}">
        <p14:creationId xmlns:p14="http://schemas.microsoft.com/office/powerpoint/2010/main" val="170697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3842CE5-7CCC-D947-6372-30E436BA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Kraft zu Bewegung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C3970C-3E74-3AFC-2DBB-29A541DD6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macht die Engine: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ED97EFA-323F-86C0-8127-E8A0C4B497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Kräfte sammeln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Beschleunigung berechnen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Geschwindigkeit aktualisieren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Position verändern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A2B850-35AD-65E6-B0F9-545F310A561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Grundidee: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BE4618-9D8A-4FD9-EA02-5A130A3B8C3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F = m * a</a:t>
            </a:r>
          </a:p>
          <a:p>
            <a:r>
              <a:rPr lang="de-DE" dirty="0"/>
              <a:t>a = F / m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B95EC0-F695-04B6-6569-6C07E52A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106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5F80C-9AC1-D98B-6B1A-0B929FBAA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3EC07F1-1DFF-50FA-F899-601050E6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Newton zu Impulsen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97882A1-5AFD-42AF-89BE-D315216D2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0" y="1442892"/>
            <a:ext cx="3960117" cy="2205038"/>
          </a:xfrm>
        </p:spPr>
        <p:txBody>
          <a:bodyPr>
            <a:normAutofit/>
          </a:bodyPr>
          <a:lstStyle/>
          <a:p>
            <a:r>
              <a:rPr lang="de-DE" dirty="0"/>
              <a:t>Newtons 2. Gesetz</a:t>
            </a:r>
          </a:p>
          <a:p>
            <a:r>
              <a:rPr lang="de-DE" dirty="0"/>
              <a:t>Kraft erzeugt Beschleunigung</a:t>
            </a:r>
          </a:p>
          <a:p>
            <a:r>
              <a:rPr lang="de-DE" dirty="0"/>
              <a:t>Beschleunigung verändert Geschwindigkeit</a:t>
            </a:r>
          </a:p>
          <a:p>
            <a:r>
              <a:rPr lang="de-DE" dirty="0"/>
              <a:t>Kollisionen werden als sehr kurze Kräfte modelliert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4E9A99-2BAC-D5F4-6A15-025FA8FAE8B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Formeln: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5">
                <a:extLst>
                  <a:ext uri="{FF2B5EF4-FFF2-40B4-BE49-F238E27FC236}">
                    <a16:creationId xmlns:a16="http://schemas.microsoft.com/office/drawing/2014/main" id="{ED8ECB73-1440-8B33-6886-DAF92E75475C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∗∆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6" name="Inhaltsplatzhalter 5">
                <a:extLst>
                  <a:ext uri="{FF2B5EF4-FFF2-40B4-BE49-F238E27FC236}">
                    <a16:creationId xmlns:a16="http://schemas.microsoft.com/office/drawing/2014/main" id="{ED8ECB73-1440-8B33-6886-DAF92E754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3"/>
                <a:stretch>
                  <a:fillRect l="-28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A2F30E-6BD9-9FB0-DA88-F24EC659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943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E8F8-D900-D67A-68B0-79530630B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C0D7DAF-11FA-624E-2818-A0E44570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Numerical</a:t>
            </a:r>
            <a:r>
              <a:rPr lang="de-DE" dirty="0"/>
              <a:t> Integration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187E21-C1EE-426A-3F76-D3322A60B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Vereinfacht: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CBC99B3-2902-019C-1B8D-72C7D14EDF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velocity</a:t>
            </a:r>
            <a:r>
              <a:rPr lang="de-DE" dirty="0"/>
              <a:t> += </a:t>
            </a:r>
            <a:r>
              <a:rPr lang="de-DE" dirty="0" err="1"/>
              <a:t>acceleration</a:t>
            </a:r>
            <a:r>
              <a:rPr lang="de-DE" dirty="0"/>
              <a:t> * </a:t>
            </a:r>
            <a:r>
              <a:rPr lang="de-DE" dirty="0" err="1"/>
              <a:t>dt</a:t>
            </a:r>
            <a:endParaRPr lang="de-DE" dirty="0"/>
          </a:p>
          <a:p>
            <a:r>
              <a:rPr lang="de-DE" dirty="0" err="1"/>
              <a:t>position</a:t>
            </a:r>
            <a:r>
              <a:rPr lang="de-DE" dirty="0"/>
              <a:t> += </a:t>
            </a:r>
            <a:r>
              <a:rPr lang="de-DE" dirty="0" err="1"/>
              <a:t>velocity</a:t>
            </a:r>
            <a:r>
              <a:rPr lang="de-DE" dirty="0"/>
              <a:t> * </a:t>
            </a:r>
            <a:r>
              <a:rPr lang="de-DE" dirty="0" err="1"/>
              <a:t>dt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8F6C81-69D6-F5A1-E5FA-1508016FA36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Erklärung: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4A2311A-D634-B4DA-A46C-DC4D60BC13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err="1"/>
              <a:t>dt</a:t>
            </a:r>
            <a:r>
              <a:rPr lang="de-DE" dirty="0"/>
              <a:t> ist der Zeitschritt</a:t>
            </a:r>
          </a:p>
          <a:p>
            <a:r>
              <a:rPr lang="de-DE" dirty="0"/>
              <a:t>Geschwindigkeit ist Änderung der Position</a:t>
            </a:r>
          </a:p>
          <a:p>
            <a:r>
              <a:rPr lang="de-DE" dirty="0"/>
              <a:t>Beschleunigung ist Änderung der Geschwindigkeit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6D65D7-B561-4BF2-CD27-4ED6944F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1B540EAE-CE07-AC2A-52CC-CAA1F0EEF03B}"/>
              </a:ext>
            </a:extLst>
          </p:cNvPr>
          <p:cNvSpPr/>
          <p:nvPr/>
        </p:nvSpPr>
        <p:spPr>
          <a:xfrm>
            <a:off x="1135207" y="3842495"/>
            <a:ext cx="6873586" cy="42703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Beschleunigung a -&gt; Geschwindigkeit v -&gt; Position x</a:t>
            </a:r>
          </a:p>
        </p:txBody>
      </p:sp>
    </p:spTree>
    <p:extLst>
      <p:ext uri="{BB962C8B-B14F-4D97-AF65-F5344CB8AC3E}">
        <p14:creationId xmlns:p14="http://schemas.microsoft.com/office/powerpoint/2010/main" val="200327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1408A-541A-F8A4-9B52-462C38ACF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">
            <a:extLst>
              <a:ext uri="{FF2B5EF4-FFF2-40B4-BE49-F238E27FC236}">
                <a16:creationId xmlns:a16="http://schemas.microsoft.com/office/drawing/2014/main" id="{47956FFC-3975-70EC-71AF-E4EEF8AE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 err="1"/>
              <a:t>Symplectic</a:t>
            </a:r>
            <a:r>
              <a:rPr lang="de-DE" dirty="0"/>
              <a:t> Euler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2877737C-EB69-DE34-E30E-399F11379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1131887"/>
            <a:ext cx="3839441" cy="2880023"/>
          </a:xfrm>
        </p:spPr>
        <p:txBody>
          <a:bodyPr>
            <a:normAutofit/>
          </a:bodyPr>
          <a:lstStyle/>
          <a:p>
            <a:r>
              <a:rPr lang="de-DE" dirty="0"/>
              <a:t>Einfach</a:t>
            </a:r>
          </a:p>
          <a:p>
            <a:endParaRPr lang="de-DE" dirty="0"/>
          </a:p>
          <a:p>
            <a:r>
              <a:rPr lang="de-DE" dirty="0"/>
              <a:t>Schnell</a:t>
            </a:r>
          </a:p>
          <a:p>
            <a:endParaRPr lang="de-DE" dirty="0"/>
          </a:p>
          <a:p>
            <a:r>
              <a:rPr lang="de-DE" dirty="0"/>
              <a:t>Stabiler als explicit Euler für viele Fälle</a:t>
            </a:r>
          </a:p>
          <a:p>
            <a:endParaRPr lang="de-DE" dirty="0"/>
          </a:p>
          <a:p>
            <a:r>
              <a:rPr lang="de-DE" dirty="0"/>
              <a:t>Gut für Echtzeit</a:t>
            </a:r>
          </a:p>
        </p:txBody>
      </p:sp>
      <p:sp>
        <p:nvSpPr>
          <p:cNvPr id="3" name="Foliennummernplatzhalter">
            <a:extLst>
              <a:ext uri="{FF2B5EF4-FFF2-40B4-BE49-F238E27FC236}">
                <a16:creationId xmlns:a16="http://schemas.microsoft.com/office/drawing/2014/main" id="{CB36F244-BBB5-EA1D-4E91-AF3B4BDA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</p:spPr>
        <p:txBody>
          <a:bodyPr/>
          <a:lstStyle/>
          <a:p>
            <a:fld id="{309D5144-004E-1E45-907B-65C86CA25C3F}" type="slidenum">
              <a:rPr lang="de-DE" smtClean="0"/>
              <a:t>16</a:t>
            </a:fld>
            <a:endParaRPr lang="de-DE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3555AE63-24C5-C61B-D9A7-83EC09DF6F8C}"/>
              </a:ext>
            </a:extLst>
          </p:cNvPr>
          <p:cNvSpPr/>
          <p:nvPr/>
        </p:nvSpPr>
        <p:spPr>
          <a:xfrm>
            <a:off x="4980709" y="627422"/>
            <a:ext cx="3622964" cy="12192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bg1"/>
                </a:solidFill>
              </a:rPr>
              <a:t>v(t + </a:t>
            </a:r>
            <a:r>
              <a:rPr lang="de-DE" dirty="0" err="1">
                <a:solidFill>
                  <a:schemeClr val="bg1"/>
                </a:solidFill>
              </a:rPr>
              <a:t>dt</a:t>
            </a:r>
            <a:r>
              <a:rPr lang="de-DE" dirty="0">
                <a:solidFill>
                  <a:schemeClr val="bg1"/>
                </a:solidFill>
              </a:rPr>
              <a:t>) = v(t) + a * </a:t>
            </a:r>
            <a:r>
              <a:rPr lang="de-DE" dirty="0" err="1">
                <a:solidFill>
                  <a:schemeClr val="bg1"/>
                </a:solidFill>
              </a:rPr>
              <a:t>dt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x(t + </a:t>
            </a:r>
            <a:r>
              <a:rPr lang="de-DE" dirty="0" err="1">
                <a:solidFill>
                  <a:schemeClr val="bg1"/>
                </a:solidFill>
              </a:rPr>
              <a:t>dt</a:t>
            </a:r>
            <a:r>
              <a:rPr lang="de-DE" dirty="0">
                <a:solidFill>
                  <a:schemeClr val="bg1"/>
                </a:solidFill>
              </a:rPr>
              <a:t>) = x(t) + v(t +</a:t>
            </a:r>
            <a:r>
              <a:rPr lang="de-DE" dirty="0" err="1">
                <a:solidFill>
                  <a:schemeClr val="bg1"/>
                </a:solidFill>
              </a:rPr>
              <a:t>dt</a:t>
            </a:r>
            <a:r>
              <a:rPr lang="de-DE" dirty="0">
                <a:solidFill>
                  <a:schemeClr val="bg1"/>
                </a:solidFill>
              </a:rPr>
              <a:t>) * </a:t>
            </a:r>
            <a:r>
              <a:rPr lang="de-DE" dirty="0" err="1">
                <a:solidFill>
                  <a:schemeClr val="bg1"/>
                </a:solidFill>
              </a:rPr>
              <a:t>dt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4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A0883-4B40-957B-0F51-19A66B800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1FCCEF76-79A9-6B0B-08D8-ECA85520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504310"/>
            <a:ext cx="4481836" cy="1003544"/>
          </a:xfrm>
        </p:spPr>
        <p:txBody>
          <a:bodyPr/>
          <a:lstStyle/>
          <a:p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als Grundlage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30EBED1E-F5E6-143C-2E82-0621E24DF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614" y="402468"/>
            <a:ext cx="4577458" cy="1862048"/>
          </a:xfrm>
        </p:spPr>
        <p:txBody>
          <a:bodyPr/>
          <a:lstStyle/>
          <a:p>
            <a:r>
              <a:rPr lang="de-DE" dirty="0"/>
              <a:t>4</a:t>
            </a:r>
          </a:p>
        </p:txBody>
      </p:sp>
      <p:pic>
        <p:nvPicPr>
          <p:cNvPr id="7" name="Bildplatzhalter">
            <a:extLst>
              <a:ext uri="{FF2B5EF4-FFF2-40B4-BE49-F238E27FC236}">
                <a16:creationId xmlns:a16="http://schemas.microsoft.com/office/drawing/2014/main" id="{E994571D-413F-F14F-BA76-88EB3C064B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729" r="4729"/>
          <a:stretch/>
        </p:blipFill>
        <p:spPr/>
      </p:pic>
    </p:spTree>
    <p:extLst>
      <p:ext uri="{BB962C8B-B14F-4D97-AF65-F5344CB8AC3E}">
        <p14:creationId xmlns:p14="http://schemas.microsoft.com/office/powerpoint/2010/main" val="3752857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3842CE5-7CCC-D947-6372-30E436BA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vs. </a:t>
            </a:r>
            <a:r>
              <a:rPr lang="de-DE" dirty="0" err="1"/>
              <a:t>Collision</a:t>
            </a:r>
            <a:r>
              <a:rPr lang="de-DE" dirty="0"/>
              <a:t> Response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C3970C-3E74-3AFC-2DBB-29A541DD6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endParaRPr 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ED97EFA-323F-86C0-8127-E8A0C4B497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Berühren sich zwei Körper?</a:t>
            </a:r>
          </a:p>
          <a:p>
            <a:r>
              <a:rPr lang="de-DE" dirty="0"/>
              <a:t>Wo berühren Sie sich?</a:t>
            </a:r>
          </a:p>
          <a:p>
            <a:r>
              <a:rPr lang="de-DE" dirty="0"/>
              <a:t>Wie tief dringen sie ein?</a:t>
            </a:r>
          </a:p>
          <a:p>
            <a:r>
              <a:rPr lang="de-DE" dirty="0"/>
              <a:t>Was ist die Kontakt-Normale?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A2B850-35AD-65E6-B0F9-545F310A561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 err="1"/>
              <a:t>Collision</a:t>
            </a:r>
            <a:r>
              <a:rPr lang="de-DE" dirty="0"/>
              <a:t> Response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BE4618-9D8A-4FD9-EA02-5A130A3B8C3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Welche Geschwindigkeiten müssen geändert werden?</a:t>
            </a:r>
          </a:p>
          <a:p>
            <a:r>
              <a:rPr lang="de-DE" dirty="0"/>
              <a:t>Welcher Impuls ist nötig?</a:t>
            </a:r>
          </a:p>
          <a:p>
            <a:r>
              <a:rPr lang="de-DE" dirty="0"/>
              <a:t>Wie stark prallt ein Körper ab?</a:t>
            </a:r>
          </a:p>
          <a:p>
            <a:r>
              <a:rPr lang="de-DE" dirty="0"/>
              <a:t>Wie wirkt Reibung?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B95EC0-F695-04B6-6569-6C07E52A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4261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C3125-73F6-1D3F-DF06-C97F8A4FD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39FD9FB-E283-3392-5DAB-293895DC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Contact Information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2EBA1C0-934E-DDB0-96EE-FD359ADBC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3850" y="2854533"/>
            <a:ext cx="3960117" cy="2205038"/>
          </a:xfrm>
        </p:spPr>
        <p:txBody>
          <a:bodyPr>
            <a:normAutofit/>
          </a:bodyPr>
          <a:lstStyle/>
          <a:p>
            <a:r>
              <a:rPr lang="de-DE" sz="1400" dirty="0" err="1"/>
              <a:t>distance</a:t>
            </a:r>
            <a:r>
              <a:rPr lang="de-DE" sz="1400" dirty="0"/>
              <a:t> &gt; 0 : Körper sind getrennt</a:t>
            </a:r>
          </a:p>
          <a:p>
            <a:r>
              <a:rPr lang="de-DE" sz="1400" dirty="0" err="1"/>
              <a:t>distance</a:t>
            </a:r>
            <a:r>
              <a:rPr lang="de-DE" sz="1400" dirty="0"/>
              <a:t> = 0 : Körper berühren sich</a:t>
            </a:r>
          </a:p>
          <a:p>
            <a:r>
              <a:rPr lang="de-DE" sz="1400" dirty="0" err="1"/>
              <a:t>distance</a:t>
            </a:r>
            <a:r>
              <a:rPr lang="de-DE" sz="1400" dirty="0"/>
              <a:t> &lt; 0 : Körper dringen ineinander ein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8353837-73BA-593A-BEC3-3F2FC073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19</a:t>
            </a:fld>
            <a:endParaRPr lang="de-DE" dirty="0"/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29D4A97D-45FD-EE7D-4821-C34392332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518992"/>
              </p:ext>
            </p:extLst>
          </p:nvPr>
        </p:nvGraphicFramePr>
        <p:xfrm>
          <a:off x="323850" y="1040533"/>
          <a:ext cx="3960117" cy="15918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899">
                  <a:extLst>
                    <a:ext uri="{9D8B030D-6E8A-4147-A177-3AD203B41FA5}">
                      <a16:colId xmlns:a16="http://schemas.microsoft.com/office/drawing/2014/main" val="69058208"/>
                    </a:ext>
                  </a:extLst>
                </a:gridCol>
                <a:gridCol w="2705218">
                  <a:extLst>
                    <a:ext uri="{9D8B030D-6E8A-4147-A177-3AD203B41FA5}">
                      <a16:colId xmlns:a16="http://schemas.microsoft.com/office/drawing/2014/main" val="3483092687"/>
                    </a:ext>
                  </a:extLst>
                </a:gridCol>
              </a:tblGrid>
              <a:tr h="318366">
                <a:tc>
                  <a:txBody>
                    <a:bodyPr/>
                    <a:lstStyle/>
                    <a:p>
                      <a:r>
                        <a:rPr lang="de-DE" sz="1400" dirty="0"/>
                        <a:t>Größe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Bedeutung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554988"/>
                  </a:ext>
                </a:extLst>
              </a:tr>
              <a:tr h="318366">
                <a:tc>
                  <a:txBody>
                    <a:bodyPr/>
                    <a:lstStyle/>
                    <a:p>
                      <a:r>
                        <a:rPr lang="de-DE" sz="1400" dirty="0" err="1"/>
                        <a:t>point</a:t>
                      </a:r>
                      <a:r>
                        <a:rPr lang="de-DE" sz="1400" dirty="0"/>
                        <a:t> on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Kontaktpunkt auf Körper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986119"/>
                  </a:ext>
                </a:extLst>
              </a:tr>
              <a:tr h="318366">
                <a:tc>
                  <a:txBody>
                    <a:bodyPr/>
                    <a:lstStyle/>
                    <a:p>
                      <a:r>
                        <a:rPr lang="de-DE" sz="1400" dirty="0" err="1"/>
                        <a:t>point</a:t>
                      </a:r>
                      <a:r>
                        <a:rPr lang="de-DE" sz="1400" dirty="0"/>
                        <a:t> on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Kontaktpunkt auf Körper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139000"/>
                  </a:ext>
                </a:extLst>
              </a:tr>
              <a:tr h="318366">
                <a:tc>
                  <a:txBody>
                    <a:bodyPr/>
                    <a:lstStyle/>
                    <a:p>
                      <a:r>
                        <a:rPr lang="de-DE" sz="1400" dirty="0"/>
                        <a:t>normale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Trennungsrichtung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639734"/>
                  </a:ext>
                </a:extLst>
              </a:tr>
              <a:tr h="318366">
                <a:tc>
                  <a:txBody>
                    <a:bodyPr/>
                    <a:lstStyle/>
                    <a:p>
                      <a:r>
                        <a:rPr lang="de-DE" sz="1400" dirty="0" err="1"/>
                        <a:t>distance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Abstand oder Eindringtiefe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939661"/>
                  </a:ext>
                </a:extLst>
              </a:tr>
            </a:tbl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7824F005-6142-3807-6050-53C276854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131521"/>
            <a:ext cx="2090463" cy="30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">
            <a:extLst>
              <a:ext uri="{FF2B5EF4-FFF2-40B4-BE49-F238E27FC236}">
                <a16:creationId xmlns:a16="http://schemas.microsoft.com/office/drawing/2014/main" id="{94BCFC1B-EDB1-71E4-AC4F-B5EEE91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/>
              <a:t>Agenda</a:t>
            </a:r>
            <a:endParaRPr lang="de-DE" dirty="0"/>
          </a:p>
        </p:txBody>
      </p:sp>
      <p:sp>
        <p:nvSpPr>
          <p:cNvPr id="21" name="Inhaltsplatzhalter">
            <a:extLst>
              <a:ext uri="{FF2B5EF4-FFF2-40B4-BE49-F238E27FC236}">
                <a16:creationId xmlns:a16="http://schemas.microsoft.com/office/drawing/2014/main" id="{68C495D2-F20C-BBD9-ED55-DAC439DF9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784" y="1131887"/>
            <a:ext cx="6192366" cy="2952751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Einordnung </a:t>
            </a:r>
          </a:p>
          <a:p>
            <a:r>
              <a:rPr lang="de-DE" dirty="0"/>
              <a:t>Rigid </a:t>
            </a:r>
            <a:r>
              <a:rPr lang="de-DE" dirty="0" err="1"/>
              <a:t>Bodies</a:t>
            </a:r>
            <a:r>
              <a:rPr lang="de-DE" dirty="0"/>
              <a:t> &amp; Simulation Loop</a:t>
            </a:r>
          </a:p>
          <a:p>
            <a:r>
              <a:rPr lang="de-DE" dirty="0"/>
              <a:t>Bewegung &amp; </a:t>
            </a:r>
            <a:r>
              <a:rPr lang="de-DE" dirty="0" err="1"/>
              <a:t>Numerical</a:t>
            </a:r>
            <a:r>
              <a:rPr lang="de-DE" dirty="0"/>
              <a:t> Integration</a:t>
            </a:r>
          </a:p>
          <a:p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als Grundlage</a:t>
            </a:r>
          </a:p>
          <a:p>
            <a:r>
              <a:rPr lang="de-DE" dirty="0"/>
              <a:t>Impulse-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Collision</a:t>
            </a:r>
            <a:r>
              <a:rPr lang="de-DE" dirty="0"/>
              <a:t> Response</a:t>
            </a:r>
          </a:p>
          <a:p>
            <a:r>
              <a:rPr lang="de-DE" dirty="0"/>
              <a:t>Contact Constraints, Restitution, </a:t>
            </a:r>
            <a:r>
              <a:rPr lang="de-DE" dirty="0" err="1"/>
              <a:t>Friction</a:t>
            </a:r>
            <a:endParaRPr lang="de-DE" dirty="0"/>
          </a:p>
          <a:p>
            <a:r>
              <a:rPr lang="de-DE" dirty="0" err="1"/>
              <a:t>Pybullet</a:t>
            </a:r>
            <a:r>
              <a:rPr lang="de-DE" dirty="0"/>
              <a:t>-Demo</a:t>
            </a:r>
          </a:p>
        </p:txBody>
      </p:sp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2C5475E3-B666-AE18-C8AE-B07CBFA9D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50F-E03B-624E-B2AD-4F9591B58B1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71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684A7-67DB-F695-1EC8-37D4C3388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79702A6-A601-E7C4-70EA-D63838B1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504310"/>
            <a:ext cx="4481836" cy="1003544"/>
          </a:xfrm>
        </p:spPr>
        <p:txBody>
          <a:bodyPr/>
          <a:lstStyle/>
          <a:p>
            <a:r>
              <a:rPr lang="de-DE" dirty="0"/>
              <a:t>Impulse-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Collision</a:t>
            </a:r>
            <a:r>
              <a:rPr lang="de-DE" dirty="0"/>
              <a:t> Response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353C60C7-0DA8-C230-A3C2-EC70F73F4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614" y="402468"/>
            <a:ext cx="4577458" cy="1862048"/>
          </a:xfrm>
        </p:spPr>
        <p:txBody>
          <a:bodyPr/>
          <a:lstStyle/>
          <a:p>
            <a:r>
              <a:rPr lang="de-DE" dirty="0"/>
              <a:t>5</a:t>
            </a:r>
          </a:p>
        </p:txBody>
      </p:sp>
      <p:pic>
        <p:nvPicPr>
          <p:cNvPr id="7" name="Bildplatzhalter">
            <a:extLst>
              <a:ext uri="{FF2B5EF4-FFF2-40B4-BE49-F238E27FC236}">
                <a16:creationId xmlns:a16="http://schemas.microsoft.com/office/drawing/2014/main" id="{9399159F-219F-7371-FF2A-F0E63B03DE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729" r="4729"/>
          <a:stretch/>
        </p:blipFill>
        <p:spPr/>
      </p:pic>
    </p:spTree>
    <p:extLst>
      <p:ext uri="{BB962C8B-B14F-4D97-AF65-F5344CB8AC3E}">
        <p14:creationId xmlns:p14="http://schemas.microsoft.com/office/powerpoint/2010/main" val="2969674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D15E-22A9-3C08-E6F4-9FDBCE3C9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87A596-D64E-DAD8-0C19-3153413BA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Kraft zu Bewegung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3514A69-7A7F-D31B-E911-09665A5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4E178766-F7A7-19D5-6FBC-C726EBE5C04F}"/>
              </a:ext>
            </a:extLst>
          </p:cNvPr>
          <p:cNvSpPr/>
          <p:nvPr/>
        </p:nvSpPr>
        <p:spPr>
          <a:xfrm>
            <a:off x="685800" y="1257390"/>
            <a:ext cx="3657600" cy="2331720"/>
          </a:xfrm>
          <a:prstGeom prst="roundRect">
            <a:avLst/>
          </a:prstGeom>
          <a:solidFill>
            <a:srgbClr val="E7F1F8"/>
          </a:solidFill>
          <a:ln w="12700">
            <a:solidFill>
              <a:srgbClr val="0271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sz="1600" b="1" dirty="0" err="1">
                <a:solidFill>
                  <a:srgbClr val="3B515B"/>
                </a:solidFill>
                <a:latin typeface="Arial"/>
              </a:rPr>
              <a:t>Grundidee</a:t>
            </a:r>
            <a:endParaRPr sz="1600" b="1" dirty="0">
              <a:solidFill>
                <a:srgbClr val="3B515B"/>
              </a:solidFill>
              <a:latin typeface="Arial"/>
            </a:endParaRPr>
          </a:p>
          <a:p>
            <a:pPr algn="ctr">
              <a:spcBef>
                <a:spcPts val="400"/>
              </a:spcBef>
              <a:defRPr sz="1300">
                <a:solidFill>
                  <a:srgbClr val="3B515B"/>
                </a:solidFill>
                <a:latin typeface="Arial"/>
              </a:defRPr>
            </a:pPr>
            <a:r>
              <a:rPr dirty="0">
                <a:latin typeface="Arial"/>
              </a:rPr>
              <a:t>Ein </a:t>
            </a:r>
            <a:r>
              <a:rPr dirty="0" err="1">
                <a:latin typeface="Arial"/>
              </a:rPr>
              <a:t>Impuls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ist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ein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kurzer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Stoß</a:t>
            </a:r>
            <a:r>
              <a:rPr dirty="0">
                <a:latin typeface="Arial"/>
              </a:rPr>
              <a:t>, der </a:t>
            </a:r>
            <a:r>
              <a:rPr dirty="0" err="1">
                <a:latin typeface="Arial"/>
              </a:rPr>
              <a:t>Geschwindigkeit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direkt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verändert</a:t>
            </a:r>
            <a:r>
              <a:rPr dirty="0">
                <a:latin typeface="Arial"/>
              </a:rPr>
              <a:t>.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F76481F6-322B-B7BF-67B9-C290F022DBFD}"/>
              </a:ext>
            </a:extLst>
          </p:cNvPr>
          <p:cNvSpPr/>
          <p:nvPr/>
        </p:nvSpPr>
        <p:spPr>
          <a:xfrm>
            <a:off x="4800600" y="1257390"/>
            <a:ext cx="3611880" cy="23317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80B8D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sz="1600" b="1" dirty="0" err="1">
                <a:solidFill>
                  <a:srgbClr val="3B515B"/>
                </a:solidFill>
                <a:latin typeface="Arial"/>
              </a:rPr>
              <a:t>Formelintuition</a:t>
            </a:r>
            <a:endParaRPr sz="1600" b="1" dirty="0">
              <a:solidFill>
                <a:srgbClr val="3B515B"/>
              </a:solidFill>
              <a:latin typeface="Arial"/>
            </a:endParaRPr>
          </a:p>
          <a:p>
            <a:pPr algn="ctr">
              <a:spcBef>
                <a:spcPts val="400"/>
              </a:spcBef>
              <a:defRPr sz="1700">
                <a:solidFill>
                  <a:srgbClr val="3B515B"/>
                </a:solidFill>
                <a:latin typeface="Arial"/>
              </a:defRPr>
            </a:pPr>
            <a:r>
              <a:rPr dirty="0">
                <a:latin typeface="Arial"/>
              </a:rPr>
              <a:t>Impulse = F · </a:t>
            </a:r>
            <a:r>
              <a:rPr dirty="0" err="1">
                <a:latin typeface="Arial"/>
              </a:rPr>
              <a:t>Δt</a:t>
            </a:r>
            <a:br>
              <a:rPr dirty="0"/>
            </a:br>
            <a:r>
              <a:rPr dirty="0">
                <a:latin typeface="Arial"/>
              </a:rPr>
              <a:t>Impulse = m · </a:t>
            </a:r>
            <a:r>
              <a:rPr dirty="0" err="1">
                <a:latin typeface="Arial"/>
              </a:rPr>
              <a:t>Δv</a:t>
            </a:r>
            <a:br>
              <a:rPr dirty="0"/>
            </a:br>
            <a:r>
              <a:rPr dirty="0" err="1">
                <a:latin typeface="Arial"/>
              </a:rPr>
              <a:t>Δv</a:t>
            </a:r>
            <a:r>
              <a:rPr dirty="0">
                <a:latin typeface="Arial"/>
              </a:rPr>
              <a:t> = Impulse / m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E5399B8-26BA-BDAC-1927-DCEDC542DD50}"/>
              </a:ext>
            </a:extLst>
          </p:cNvPr>
          <p:cNvSpPr txBox="1"/>
          <p:nvPr/>
        </p:nvSpPr>
        <p:spPr>
          <a:xfrm>
            <a:off x="777240" y="3863429"/>
            <a:ext cx="7589520" cy="411480"/>
          </a:xfrm>
          <a:prstGeom prst="rect">
            <a:avLst/>
          </a:prstGeom>
          <a:solidFill>
            <a:srgbClr val="F5F7F8"/>
          </a:solidFill>
          <a:ln>
            <a:solidFill>
              <a:srgbClr val="B6BFC3"/>
            </a:solidFill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1300" b="1" dirty="0">
                <a:solidFill>
                  <a:srgbClr val="3B515B"/>
                </a:solidFill>
                <a:latin typeface="Arial"/>
              </a:rPr>
              <a:t>Gleicher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Impuls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: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leichte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Körper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ändern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ihre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Geschwindigkeit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stärker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als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schwere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Körper.</a:t>
            </a:r>
          </a:p>
        </p:txBody>
      </p:sp>
    </p:spTree>
    <p:extLst>
      <p:ext uri="{BB962C8B-B14F-4D97-AF65-F5344CB8AC3E}">
        <p14:creationId xmlns:p14="http://schemas.microsoft.com/office/powerpoint/2010/main" val="3320244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58F4-B2D2-0C94-DBD6-8818DEFF9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9057AD0-5BCF-A8FA-A4F7-F70B8247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Conservation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Momentum (Impulserhaltung)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3DDD47A-8E4C-3EDD-3829-65A132C46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0" y="1442892"/>
            <a:ext cx="3960117" cy="2205038"/>
          </a:xfrm>
        </p:spPr>
        <p:txBody>
          <a:bodyPr>
            <a:normAutofit/>
          </a:bodyPr>
          <a:lstStyle/>
          <a:p>
            <a:r>
              <a:rPr lang="de-DE" dirty="0"/>
              <a:t>Impulserhaltung beschreibt, dass der Gesamtimpuls in einem abgeschlossenen System erhalten bleibt</a:t>
            </a:r>
          </a:p>
          <a:p>
            <a:r>
              <a:rPr lang="de-DE" dirty="0"/>
              <a:t>Kollisionen werden mit Impulsen beschrieben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4D97F16-A28D-315A-3F7D-A30C011FD89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Formeln: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5">
                <a:extLst>
                  <a:ext uri="{FF2B5EF4-FFF2-40B4-BE49-F238E27FC236}">
                    <a16:creationId xmlns:a16="http://schemas.microsoft.com/office/drawing/2014/main" id="{49508F66-FFEE-FFF4-0531-C227949F6E19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r>
                  <a:rPr lang="de-DE" dirty="0"/>
                  <a:t>Impuls eines Körpers: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r>
                  <a:rPr lang="de-DE" dirty="0"/>
                  <a:t>Vor der Kollision gilt: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𝑣𝑜𝑟</m:t>
                        </m:r>
                      </m:sub>
                    </m:sSub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/>
                  <a:t>Nach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/>
                      <m:t> </m:t>
                    </m:r>
                    <m:r>
                      <m:rPr>
                        <m:nor/>
                      </m:rPr>
                      <a:rPr lang="de-DE" dirty="0"/>
                      <m:t>der</m:t>
                    </m:r>
                    <m:r>
                      <m:rPr>
                        <m:nor/>
                      </m:rPr>
                      <a:rPr lang="de-DE" dirty="0"/>
                      <m:t> </m:t>
                    </m:r>
                    <m:r>
                      <m:rPr>
                        <m:nor/>
                      </m:rPr>
                      <a:rPr lang="de-DE" dirty="0"/>
                      <m:t>Kollision</m:t>
                    </m:r>
                    <m:r>
                      <m:rPr>
                        <m:nor/>
                      </m:rPr>
                      <a:rPr lang="de-DE" dirty="0"/>
                      <m:t> </m:t>
                    </m:r>
                    <m:r>
                      <m:rPr>
                        <m:nor/>
                      </m:rPr>
                      <a:rPr lang="de-DE" dirty="0"/>
                      <m:t>gilt</m:t>
                    </m:r>
                    <m:r>
                      <m:rPr>
                        <m:nor/>
                      </m:rPr>
                      <a:rPr lang="de-DE" dirty="0"/>
                      <m:t>: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𝑛𝑎𝑐h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/>
                  <a:t>Grundidee: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𝑣𝑜𝑟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𝑛𝑎𝑐h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Inhaltsplatzhalter 5">
                <a:extLst>
                  <a:ext uri="{FF2B5EF4-FFF2-40B4-BE49-F238E27FC236}">
                    <a16:creationId xmlns:a16="http://schemas.microsoft.com/office/drawing/2014/main" id="{49508F66-FFEE-FFF4-0531-C227949F6E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3"/>
                <a:stretch>
                  <a:fillRect l="-2923" t="-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D4E3D0-DF3D-B8CD-EF99-5D5C48D8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07E5DFE-9AFD-57EE-AEB2-77C86D691E3E}"/>
              </a:ext>
            </a:extLst>
          </p:cNvPr>
          <p:cNvSpPr txBox="1"/>
          <p:nvPr/>
        </p:nvSpPr>
        <p:spPr>
          <a:xfrm>
            <a:off x="777240" y="3863429"/>
            <a:ext cx="7589520" cy="492443"/>
          </a:xfrm>
          <a:prstGeom prst="rect">
            <a:avLst/>
          </a:prstGeom>
          <a:solidFill>
            <a:srgbClr val="F5F7F8"/>
          </a:solidFill>
          <a:ln>
            <a:solidFill>
              <a:srgbClr val="B6BFC3"/>
            </a:solidFill>
          </a:ln>
        </p:spPr>
        <p:txBody>
          <a:bodyPr wrap="square" lIns="45720" rIns="45720">
            <a:spAutoFit/>
          </a:bodyPr>
          <a:lstStyle/>
          <a:p>
            <a:pPr algn="ctr"/>
            <a:r>
              <a:rPr lang="de-DE" sz="1300" b="1" dirty="0">
                <a:solidFill>
                  <a:srgbClr val="3B515B"/>
                </a:solidFill>
                <a:latin typeface="Arial"/>
              </a:rPr>
              <a:t>Impulserhaltung erklärt, warum Impulse in Kollisionen verwendet werden: Der Gesamtimpuls vor und nach dem Stoß bleibt erhalten</a:t>
            </a:r>
            <a:endParaRPr sz="1300" b="1" dirty="0">
              <a:solidFill>
                <a:srgbClr val="3B515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402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36BA-8CE0-882D-9A02-F79D7E22B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14E2C7CF-8A94-7CA7-B8A5-E3285E23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4968230" cy="719360"/>
          </a:xfrm>
        </p:spPr>
        <p:txBody>
          <a:bodyPr>
            <a:normAutofit/>
          </a:bodyPr>
          <a:lstStyle/>
          <a:p>
            <a:r>
              <a:rPr lang="de-DE" dirty="0"/>
              <a:t>Beispiel: Ball trifft Boden</a:t>
            </a:r>
            <a:endParaRPr lang="de-DE" sz="11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29C7973-347C-D4A8-4296-9BFE0E79080F}"/>
              </a:ext>
            </a:extLst>
          </p:cNvPr>
          <p:cNvSpPr/>
          <p:nvPr/>
        </p:nvSpPr>
        <p:spPr>
          <a:xfrm>
            <a:off x="777240" y="3200400"/>
            <a:ext cx="7589520" cy="73152"/>
          </a:xfrm>
          <a:prstGeom prst="rect">
            <a:avLst/>
          </a:prstGeom>
          <a:solidFill>
            <a:srgbClr val="B6BF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8BBF7E9C-24E4-EF67-2B62-BD3620B50BA0}"/>
              </a:ext>
            </a:extLst>
          </p:cNvPr>
          <p:cNvSpPr/>
          <p:nvPr/>
        </p:nvSpPr>
        <p:spPr>
          <a:xfrm>
            <a:off x="1920240" y="1874519"/>
            <a:ext cx="685800" cy="685800"/>
          </a:xfrm>
          <a:prstGeom prst="ellipse">
            <a:avLst/>
          </a:prstGeom>
          <a:solidFill>
            <a:srgbClr val="E7F1F8"/>
          </a:solidFill>
          <a:ln>
            <a:solidFill>
              <a:srgbClr val="0271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387235AD-7834-6966-67A3-B8B2534995E9}"/>
              </a:ext>
            </a:extLst>
          </p:cNvPr>
          <p:cNvSpPr txBox="1"/>
          <p:nvPr/>
        </p:nvSpPr>
        <p:spPr>
          <a:xfrm>
            <a:off x="1417320" y="1417320"/>
            <a:ext cx="1737360" cy="274320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1100" b="0">
                <a:solidFill>
                  <a:srgbClr val="3B515B"/>
                </a:solidFill>
                <a:latin typeface="Arial"/>
              </a:rPr>
              <a:t>vorher: v nach unten</a:t>
            </a: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A1FD735F-5758-1086-8590-5787E1ABD105}"/>
              </a:ext>
            </a:extLst>
          </p:cNvPr>
          <p:cNvSpPr/>
          <p:nvPr/>
        </p:nvSpPr>
        <p:spPr>
          <a:xfrm>
            <a:off x="6172200" y="2423160"/>
            <a:ext cx="685800" cy="685800"/>
          </a:xfrm>
          <a:prstGeom prst="ellipse">
            <a:avLst/>
          </a:prstGeom>
          <a:solidFill>
            <a:srgbClr val="E7F1F8"/>
          </a:solidFill>
          <a:ln>
            <a:solidFill>
              <a:srgbClr val="0271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B731763A-7392-DD83-A39C-3A990BFC1C7F}"/>
              </a:ext>
            </a:extLst>
          </p:cNvPr>
          <p:cNvSpPr txBox="1"/>
          <p:nvPr/>
        </p:nvSpPr>
        <p:spPr>
          <a:xfrm>
            <a:off x="5532120" y="1417320"/>
            <a:ext cx="2194560" cy="274320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1100" b="0">
                <a:solidFill>
                  <a:srgbClr val="3B515B"/>
                </a:solidFill>
                <a:latin typeface="Arial"/>
              </a:rPr>
              <a:t>nachher: Impuls nach oben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76464D6A-737C-289F-7234-1D457A24ADA1}"/>
              </a:ext>
            </a:extLst>
          </p:cNvPr>
          <p:cNvSpPr txBox="1"/>
          <p:nvPr/>
        </p:nvSpPr>
        <p:spPr>
          <a:xfrm>
            <a:off x="3108960" y="2834640"/>
            <a:ext cx="2560320" cy="274320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1200" b="1" dirty="0">
                <a:solidFill>
                  <a:srgbClr val="E2001A"/>
                </a:solidFill>
                <a:latin typeface="Arial"/>
              </a:rPr>
              <a:t>Collision Response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89C03E35-1285-9286-F437-A8889BF147A3}"/>
              </a:ext>
            </a:extLst>
          </p:cNvPr>
          <p:cNvSpPr txBox="1"/>
          <p:nvPr/>
        </p:nvSpPr>
        <p:spPr>
          <a:xfrm>
            <a:off x="868680" y="3822191"/>
            <a:ext cx="7406640" cy="411480"/>
          </a:xfrm>
          <a:prstGeom prst="rect">
            <a:avLst/>
          </a:prstGeom>
          <a:solidFill>
            <a:srgbClr val="F5F7F8"/>
          </a:solidFill>
          <a:ln>
            <a:solidFill>
              <a:srgbClr val="B6BFC3"/>
            </a:solidFill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1300" b="1">
                <a:solidFill>
                  <a:srgbClr val="3B515B"/>
                </a:solidFill>
                <a:latin typeface="Arial"/>
              </a:rPr>
              <a:t>Restitution entscheidet, ob der Ball nur stoppt oder sichtbar zurückspringt.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EB51D9F4-1454-87A1-DDEA-3A13D74D708A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2263140" y="2560319"/>
            <a:ext cx="0" cy="369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67694E15-A776-0A80-74F9-125975C04BCF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511636" y="2064327"/>
            <a:ext cx="3464" cy="358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liennummernplatzhalter 2">
            <a:extLst>
              <a:ext uri="{FF2B5EF4-FFF2-40B4-BE49-F238E27FC236}">
                <a16:creationId xmlns:a16="http://schemas.microsoft.com/office/drawing/2014/main" id="{A810622F-FD2E-487E-4BC5-4D6B3BA9914B}"/>
              </a:ext>
            </a:extLst>
          </p:cNvPr>
          <p:cNvSpPr txBox="1">
            <a:spLocks/>
          </p:cNvSpPr>
          <p:nvPr/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449650F-E03B-624E-B2AD-4F9591B58B11}" type="slidenum">
              <a:rPr lang="de-DE" sz="1200" smtClean="0"/>
              <a:pPr algn="r"/>
              <a:t>23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10948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3842CE5-7CCC-D947-6372-30E436BA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Relative Velocity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B95EC0-F695-04B6-6569-6C07E52A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1">
                <a:extLst>
                  <a:ext uri="{FF2B5EF4-FFF2-40B4-BE49-F238E27FC236}">
                    <a16:creationId xmlns:a16="http://schemas.microsoft.com/office/drawing/2014/main" id="{C6F6911D-1FFF-75CE-D555-0BAA6DA22F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3850" y="1228436"/>
                <a:ext cx="5065568" cy="220503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Bestimmt ob und wie stark eine Kollision stattfindet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&lt;0 →</m:t>
                    </m:r>
                  </m:oMath>
                </a14:m>
                <a:r>
                  <a:rPr lang="de-DE" dirty="0"/>
                  <a:t> Körper bewegen sich aufeinander zu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de-DE" dirty="0"/>
                  <a:t> Körper entfernen sich voneinander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de-DE" dirty="0"/>
                  <a:t> Kein relativer Normalanteil der Geschwindigkeit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9" name="Inhaltsplatzhalter 1">
                <a:extLst>
                  <a:ext uri="{FF2B5EF4-FFF2-40B4-BE49-F238E27FC236}">
                    <a16:creationId xmlns:a16="http://schemas.microsoft.com/office/drawing/2014/main" id="{C6F6911D-1FFF-75CE-D555-0BAA6DA22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1228436"/>
                <a:ext cx="5065568" cy="2205038"/>
              </a:xfrm>
              <a:prstGeom prst="rect">
                <a:avLst/>
              </a:prstGeom>
              <a:blipFill>
                <a:blip r:embed="rId3"/>
                <a:stretch>
                  <a:fillRect l="-481" t="-831" b="-19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: abgerundete Ecken 1">
                <a:extLst>
                  <a:ext uri="{FF2B5EF4-FFF2-40B4-BE49-F238E27FC236}">
                    <a16:creationId xmlns:a16="http://schemas.microsoft.com/office/drawing/2014/main" id="{54C189A6-D0F3-982A-2DE7-3DDCC08405A4}"/>
                  </a:ext>
                </a:extLst>
              </p:cNvPr>
              <p:cNvSpPr/>
              <p:nvPr/>
            </p:nvSpPr>
            <p:spPr>
              <a:xfrm>
                <a:off x="5472545" y="1672864"/>
                <a:ext cx="3435928" cy="1316181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de-DE" sz="1600" dirty="0">
                    <a:solidFill>
                      <a:schemeClr val="bg1"/>
                    </a:solidFill>
                  </a:rPr>
                  <a:t> = Velocity of </a:t>
                </a:r>
                <a:r>
                  <a:rPr lang="de-DE" sz="1600" dirty="0" err="1">
                    <a:solidFill>
                      <a:schemeClr val="bg1"/>
                    </a:solidFill>
                  </a:rPr>
                  <a:t>body</a:t>
                </a:r>
                <a:r>
                  <a:rPr lang="de-DE" sz="1600" dirty="0">
                    <a:solidFill>
                      <a:schemeClr val="bg1"/>
                    </a:solidFill>
                  </a:rPr>
                  <a:t> A at Contact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de-DE" sz="1600" dirty="0">
                    <a:solidFill>
                      <a:schemeClr val="bg1"/>
                    </a:solidFill>
                  </a:rPr>
                  <a:t> = Velocity of </a:t>
                </a:r>
                <a:r>
                  <a:rPr lang="de-DE" sz="1600" dirty="0" err="1">
                    <a:solidFill>
                      <a:schemeClr val="bg1"/>
                    </a:solidFill>
                  </a:rPr>
                  <a:t>body</a:t>
                </a:r>
                <a:r>
                  <a:rPr lang="de-DE" sz="1600" dirty="0">
                    <a:solidFill>
                      <a:schemeClr val="bg1"/>
                    </a:solidFill>
                  </a:rPr>
                  <a:t> B at Contact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1600" dirty="0">
                    <a:solidFill>
                      <a:schemeClr val="bg1"/>
                    </a:solidFill>
                  </a:rPr>
                  <a:t> = Normal </a:t>
                </a:r>
                <a:r>
                  <a:rPr lang="de-DE" sz="1600" dirty="0" err="1">
                    <a:solidFill>
                      <a:schemeClr val="bg1"/>
                    </a:solidFill>
                  </a:rPr>
                  <a:t>from</a:t>
                </a:r>
                <a:r>
                  <a:rPr lang="de-DE" sz="1600" dirty="0">
                    <a:solidFill>
                      <a:schemeClr val="bg1"/>
                    </a:solidFill>
                  </a:rPr>
                  <a:t> A </a:t>
                </a:r>
                <a:r>
                  <a:rPr lang="de-DE" sz="1600" dirty="0" err="1">
                    <a:solidFill>
                      <a:schemeClr val="bg1"/>
                    </a:solidFill>
                  </a:rPr>
                  <a:t>to</a:t>
                </a:r>
                <a:r>
                  <a:rPr lang="de-DE" sz="1600" dirty="0">
                    <a:solidFill>
                      <a:schemeClr val="bg1"/>
                    </a:solidFill>
                  </a:rPr>
                  <a:t> B</a:t>
                </a:r>
              </a:p>
            </p:txBody>
          </p:sp>
        </mc:Choice>
        <mc:Fallback xmlns="">
          <p:sp>
            <p:nvSpPr>
              <p:cNvPr id="2" name="Rechteck: abgerundete Ecken 1">
                <a:extLst>
                  <a:ext uri="{FF2B5EF4-FFF2-40B4-BE49-F238E27FC236}">
                    <a16:creationId xmlns:a16="http://schemas.microsoft.com/office/drawing/2014/main" id="{54C189A6-D0F3-982A-2DE7-3DDCC0840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545" y="1672864"/>
                <a:ext cx="3435928" cy="131618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831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795C1-BC9A-EA08-4BE8-A21DA9BE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AB3DF7-C6EF-942E-9970-8DC4238F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699589"/>
          </a:xfrm>
        </p:spPr>
        <p:txBody>
          <a:bodyPr>
            <a:normAutofit fontScale="90000"/>
          </a:bodyPr>
          <a:lstStyle/>
          <a:p>
            <a:r>
              <a:rPr lang="de-DE" sz="2900" dirty="0"/>
              <a:t>Impulsberechnung</a:t>
            </a:r>
            <a:br>
              <a:rPr lang="de-DE" dirty="0"/>
            </a:br>
            <a:r>
              <a:rPr lang="de-DE" sz="1300" b="0" dirty="0"/>
              <a:t>Wie Groß muss der Impuls sein?</a:t>
            </a:r>
            <a:endParaRPr lang="de-DE" sz="13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F98EA3-C5C6-9E0A-92FF-0F84EA0D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D29CB47F-2594-0032-E7AD-BC34F4FA8C7B}"/>
                  </a:ext>
                </a:extLst>
              </p:cNvPr>
              <p:cNvSpPr/>
              <p:nvPr/>
            </p:nvSpPr>
            <p:spPr>
              <a:xfrm>
                <a:off x="1193918" y="1815940"/>
                <a:ext cx="2664575" cy="1511620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de-DE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D29CB47F-2594-0032-E7AD-BC34F4FA8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918" y="1815940"/>
                <a:ext cx="2664575" cy="151162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8A475111-C362-C66B-4558-909FFB42649E}"/>
              </a:ext>
            </a:extLst>
          </p:cNvPr>
          <p:cNvSpPr txBox="1">
            <a:spLocks/>
          </p:cNvSpPr>
          <p:nvPr/>
        </p:nvSpPr>
        <p:spPr>
          <a:xfrm>
            <a:off x="314152" y="1346280"/>
            <a:ext cx="3980757" cy="2205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1">
                <a:extLst>
                  <a:ext uri="{FF2B5EF4-FFF2-40B4-BE49-F238E27FC236}">
                    <a16:creationId xmlns:a16="http://schemas.microsoft.com/office/drawing/2014/main" id="{36ED5240-E802-DDD9-2CEF-254707D45A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49093" y="1975667"/>
                <a:ext cx="3980757" cy="119216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de-DE" sz="15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sz="1500" dirty="0"/>
                  <a:t> = Restitution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5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5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sz="1500" dirty="0"/>
                  <a:t> = relative Geschwindigkeit</a:t>
                </a:r>
              </a:p>
              <a:p>
                <a14:m>
                  <m:oMath xmlns:m="http://schemas.openxmlformats.org/officeDocument/2006/math">
                    <m:r>
                      <a:rPr lang="de-DE" sz="15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1500" dirty="0"/>
                  <a:t> = Kontakt-Normale</a:t>
                </a:r>
              </a:p>
            </p:txBody>
          </p:sp>
        </mc:Choice>
        <mc:Fallback xmlns="">
          <p:sp>
            <p:nvSpPr>
              <p:cNvPr id="9" name="Inhaltsplatzhalter 1">
                <a:extLst>
                  <a:ext uri="{FF2B5EF4-FFF2-40B4-BE49-F238E27FC236}">
                    <a16:creationId xmlns:a16="http://schemas.microsoft.com/office/drawing/2014/main" id="{36ED5240-E802-DDD9-2CEF-254707D45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093" y="1975667"/>
                <a:ext cx="3980757" cy="1192165"/>
              </a:xfrm>
              <a:prstGeom prst="rect">
                <a:avLst/>
              </a:prstGeom>
              <a:blipFill>
                <a:blip r:embed="rId4"/>
                <a:stretch>
                  <a:fillRect l="-459" t="-10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555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38235-ACE5-FADE-9AE2-328B1EDDB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070B043-5331-6651-A213-4E34874B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699589"/>
          </a:xfrm>
        </p:spPr>
        <p:txBody>
          <a:bodyPr>
            <a:normAutofit/>
          </a:bodyPr>
          <a:lstStyle/>
          <a:p>
            <a:r>
              <a:rPr lang="de-DE" sz="2900" dirty="0"/>
              <a:t>Kontaktimpuls anwenden</a:t>
            </a:r>
            <a:endParaRPr lang="de-DE" sz="13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1F0D077-D44E-4834-66E5-F6B1E77F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038B29FC-92BD-29AF-224C-3DBD2C039B3F}"/>
                  </a:ext>
                </a:extLst>
              </p:cNvPr>
              <p:cNvSpPr/>
              <p:nvPr/>
            </p:nvSpPr>
            <p:spPr>
              <a:xfrm>
                <a:off x="868680" y="1347899"/>
                <a:ext cx="2096536" cy="1800096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2000" b="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2000" dirty="0">
                  <a:solidFill>
                    <a:schemeClr val="bg1"/>
                  </a:solidFill>
                </a:endParaRPr>
              </a:p>
              <a:p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038B29FC-92BD-29AF-224C-3DBD2C039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" y="1347899"/>
                <a:ext cx="2096536" cy="18000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eck 1">
            <a:extLst>
              <a:ext uri="{FF2B5EF4-FFF2-40B4-BE49-F238E27FC236}">
                <a16:creationId xmlns:a16="http://schemas.microsoft.com/office/drawing/2014/main" id="{1D051844-080A-B800-DA8A-30BF61FCE3BA}"/>
              </a:ext>
            </a:extLst>
          </p:cNvPr>
          <p:cNvSpPr/>
          <p:nvPr/>
        </p:nvSpPr>
        <p:spPr>
          <a:xfrm>
            <a:off x="5396689" y="1404120"/>
            <a:ext cx="893618" cy="69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F6EAD96-416D-E119-A8A6-5057E2078673}"/>
              </a:ext>
            </a:extLst>
          </p:cNvPr>
          <p:cNvSpPr/>
          <p:nvPr/>
        </p:nvSpPr>
        <p:spPr>
          <a:xfrm>
            <a:off x="7185754" y="1404120"/>
            <a:ext cx="893618" cy="69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C8D8AAE-E9A6-09BC-C75B-4C9BA228938B}"/>
              </a:ext>
            </a:extLst>
          </p:cNvPr>
          <p:cNvSpPr/>
          <p:nvPr/>
        </p:nvSpPr>
        <p:spPr>
          <a:xfrm>
            <a:off x="5542161" y="2425749"/>
            <a:ext cx="893618" cy="69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78BEBF2-BD87-8E44-D02D-C89244AF95CA}"/>
              </a:ext>
            </a:extLst>
          </p:cNvPr>
          <p:cNvSpPr/>
          <p:nvPr/>
        </p:nvSpPr>
        <p:spPr>
          <a:xfrm>
            <a:off x="7074917" y="2425748"/>
            <a:ext cx="893618" cy="69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464C5D8-D85E-4EE3-CF22-113E0204AC13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6929445" y="1753914"/>
            <a:ext cx="25630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9BB996A-FCEE-D78E-42B7-C865C0BDA4F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6290307" y="1753915"/>
            <a:ext cx="2563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807CA63-F5E1-9156-7256-F43195C80749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259057" y="2775542"/>
            <a:ext cx="28310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A1D0D52-93D3-DF72-EDF6-6AB57DF3D94C}"/>
              </a:ext>
            </a:extLst>
          </p:cNvPr>
          <p:cNvCxnSpPr>
            <a:cxnSpLocks/>
          </p:cNvCxnSpPr>
          <p:nvPr/>
        </p:nvCxnSpPr>
        <p:spPr>
          <a:xfrm flipV="1">
            <a:off x="7968535" y="2775542"/>
            <a:ext cx="256309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6">
            <a:extLst>
              <a:ext uri="{FF2B5EF4-FFF2-40B4-BE49-F238E27FC236}">
                <a16:creationId xmlns:a16="http://schemas.microsoft.com/office/drawing/2014/main" id="{4240E13F-D513-75F2-9655-F4E788821F66}"/>
              </a:ext>
            </a:extLst>
          </p:cNvPr>
          <p:cNvSpPr txBox="1"/>
          <p:nvPr/>
        </p:nvSpPr>
        <p:spPr>
          <a:xfrm>
            <a:off x="868680" y="3797220"/>
            <a:ext cx="7406640" cy="492443"/>
          </a:xfrm>
          <a:prstGeom prst="rect">
            <a:avLst/>
          </a:prstGeom>
          <a:solidFill>
            <a:srgbClr val="F5F7F8"/>
          </a:solidFill>
          <a:ln>
            <a:solidFill>
              <a:srgbClr val="B6BFC3"/>
            </a:solidFill>
          </a:ln>
        </p:spPr>
        <p:txBody>
          <a:bodyPr wrap="square" lIns="45720" rIns="45720">
            <a:spAutoFit/>
          </a:bodyPr>
          <a:lstStyle/>
          <a:p>
            <a:pPr algn="ctr"/>
            <a:r>
              <a:rPr lang="de-DE" sz="1300" b="1" dirty="0">
                <a:solidFill>
                  <a:srgbClr val="3B515B"/>
                </a:solidFill>
                <a:latin typeface="Arial"/>
              </a:rPr>
              <a:t>Der Kontaktimpuls wird auf beide Körper mit entgegengesetztem Vorzeichen angewendet und ändert so ihre Geschwindigkeiten</a:t>
            </a:r>
            <a:endParaRPr sz="1300" b="1" dirty="0">
              <a:solidFill>
                <a:srgbClr val="3B515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032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F1E6D-310F-0BFC-2265-77414487E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10C88E-FABA-CFB5-16D2-24A133E5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Impuls wirkt auf Rotation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FF35681-6B8C-F3F3-4567-F862C912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2" name="Parallelogram 8">
            <a:extLst>
              <a:ext uri="{FF2B5EF4-FFF2-40B4-BE49-F238E27FC236}">
                <a16:creationId xmlns:a16="http://schemas.microsoft.com/office/drawing/2014/main" id="{9A8C7E88-EE69-E411-B173-2DB3111E6C7F}"/>
              </a:ext>
            </a:extLst>
          </p:cNvPr>
          <p:cNvSpPr/>
          <p:nvPr/>
        </p:nvSpPr>
        <p:spPr>
          <a:xfrm>
            <a:off x="5465618" y="1586345"/>
            <a:ext cx="2011680" cy="1234440"/>
          </a:xfrm>
          <a:prstGeom prst="parallelogram">
            <a:avLst/>
          </a:prstGeom>
          <a:solidFill>
            <a:srgbClr val="E7F1F8"/>
          </a:solidFill>
          <a:ln>
            <a:solidFill>
              <a:srgbClr val="3B515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Oval 9">
            <a:extLst>
              <a:ext uri="{FF2B5EF4-FFF2-40B4-BE49-F238E27FC236}">
                <a16:creationId xmlns:a16="http://schemas.microsoft.com/office/drawing/2014/main" id="{81E0B3A1-5CCF-123D-2A8B-405E1379C527}"/>
              </a:ext>
            </a:extLst>
          </p:cNvPr>
          <p:cNvSpPr/>
          <p:nvPr/>
        </p:nvSpPr>
        <p:spPr>
          <a:xfrm>
            <a:off x="6380018" y="2089265"/>
            <a:ext cx="109728" cy="109728"/>
          </a:xfrm>
          <a:prstGeom prst="ellipse">
            <a:avLst/>
          </a:prstGeom>
          <a:solidFill>
            <a:srgbClr val="3B51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98DB2FA-37BC-4635-CC1A-245DCE303968}"/>
              </a:ext>
            </a:extLst>
          </p:cNvPr>
          <p:cNvSpPr txBox="1"/>
          <p:nvPr/>
        </p:nvSpPr>
        <p:spPr>
          <a:xfrm>
            <a:off x="7980218" y="1421753"/>
            <a:ext cx="914400" cy="246221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r>
              <a:rPr sz="1000" b="0" dirty="0" err="1">
                <a:solidFill>
                  <a:srgbClr val="E2001A"/>
                </a:solidFill>
                <a:latin typeface="Arial"/>
              </a:rPr>
              <a:t>Impuls</a:t>
            </a:r>
            <a:r>
              <a:rPr lang="de-DE" sz="1000" b="0" dirty="0">
                <a:solidFill>
                  <a:srgbClr val="E2001A"/>
                </a:solidFill>
                <a:latin typeface="Arial"/>
              </a:rPr>
              <a:t> J</a:t>
            </a:r>
            <a:endParaRPr sz="1000" b="0" dirty="0">
              <a:solidFill>
                <a:srgbClr val="E2001A"/>
              </a:solidFill>
              <a:latin typeface="Arial"/>
            </a:endParaRPr>
          </a:p>
        </p:txBody>
      </p:sp>
      <p:cxnSp>
        <p:nvCxnSpPr>
          <p:cNvPr id="10" name="Connector 12">
            <a:extLst>
              <a:ext uri="{FF2B5EF4-FFF2-40B4-BE49-F238E27FC236}">
                <a16:creationId xmlns:a16="http://schemas.microsoft.com/office/drawing/2014/main" id="{A70F9BB3-81D8-20F4-20F8-BF0791BF42CA}"/>
              </a:ext>
            </a:extLst>
          </p:cNvPr>
          <p:cNvCxnSpPr>
            <a:cxnSpLocks/>
          </p:cNvCxnSpPr>
          <p:nvPr/>
        </p:nvCxnSpPr>
        <p:spPr>
          <a:xfrm flipV="1">
            <a:off x="6425738" y="1586345"/>
            <a:ext cx="1051560" cy="557784"/>
          </a:xfrm>
          <a:prstGeom prst="line">
            <a:avLst/>
          </a:prstGeom>
          <a:ln w="16510">
            <a:solidFill>
              <a:srgbClr val="9DA8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3">
            <a:extLst>
              <a:ext uri="{FF2B5EF4-FFF2-40B4-BE49-F238E27FC236}">
                <a16:creationId xmlns:a16="http://schemas.microsoft.com/office/drawing/2014/main" id="{160D2CF4-51B5-483B-D09E-CF97EDFEE531}"/>
              </a:ext>
            </a:extLst>
          </p:cNvPr>
          <p:cNvSpPr txBox="1"/>
          <p:nvPr/>
        </p:nvSpPr>
        <p:spPr>
          <a:xfrm>
            <a:off x="6837218" y="1883109"/>
            <a:ext cx="320040" cy="228600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r>
              <a:rPr sz="1200" b="1" dirty="0">
                <a:solidFill>
                  <a:srgbClr val="9DA8AD"/>
                </a:solidFill>
                <a:latin typeface="Arial"/>
              </a:rPr>
              <a:t>r</a:t>
            </a:r>
          </a:p>
        </p:txBody>
      </p:sp>
      <p:sp>
        <p:nvSpPr>
          <p:cNvPr id="12" name="Curved Down Arrow 14">
            <a:extLst>
              <a:ext uri="{FF2B5EF4-FFF2-40B4-BE49-F238E27FC236}">
                <a16:creationId xmlns:a16="http://schemas.microsoft.com/office/drawing/2014/main" id="{9B675E2B-4C8A-18B1-258C-133BAE1E4D91}"/>
              </a:ext>
            </a:extLst>
          </p:cNvPr>
          <p:cNvSpPr/>
          <p:nvPr/>
        </p:nvSpPr>
        <p:spPr>
          <a:xfrm>
            <a:off x="6242858" y="1266305"/>
            <a:ext cx="868680" cy="640080"/>
          </a:xfrm>
          <a:prstGeom prst="curvedDownArrow">
            <a:avLst/>
          </a:prstGeom>
          <a:solidFill>
            <a:srgbClr val="0271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F216AEEE-2FD6-2D0C-63E6-0636905AF9B2}"/>
              </a:ext>
            </a:extLst>
          </p:cNvPr>
          <p:cNvSpPr txBox="1"/>
          <p:nvPr/>
        </p:nvSpPr>
        <p:spPr>
          <a:xfrm>
            <a:off x="868680" y="3977639"/>
            <a:ext cx="7406640" cy="347472"/>
          </a:xfrm>
          <a:prstGeom prst="rect">
            <a:avLst/>
          </a:prstGeom>
          <a:solidFill>
            <a:srgbClr val="F5F7F8"/>
          </a:solidFill>
          <a:ln>
            <a:solidFill>
              <a:srgbClr val="B6BFC3"/>
            </a:solidFill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1300" b="1" dirty="0">
                <a:solidFill>
                  <a:srgbClr val="3B515B"/>
                </a:solidFill>
                <a:latin typeface="Arial"/>
              </a:rPr>
              <a:t>Ein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Kontaktimpuls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hat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deshalb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lineare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und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angulare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 </a:t>
            </a:r>
            <a:r>
              <a:rPr sz="1300" b="1" dirty="0" err="1">
                <a:solidFill>
                  <a:srgbClr val="3B515B"/>
                </a:solidFill>
                <a:latin typeface="Arial"/>
              </a:rPr>
              <a:t>Effekte</a:t>
            </a:r>
            <a:r>
              <a:rPr sz="1300" b="1" dirty="0">
                <a:solidFill>
                  <a:srgbClr val="3B515B"/>
                </a:solidFill>
                <a:latin typeface="Arial"/>
              </a:rPr>
              <a:t>.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E16A2B1-0C5D-BBAC-7DF2-C742976CF42E}"/>
              </a:ext>
            </a:extLst>
          </p:cNvPr>
          <p:cNvCxnSpPr>
            <a:cxnSpLocks/>
          </p:cNvCxnSpPr>
          <p:nvPr/>
        </p:nvCxnSpPr>
        <p:spPr>
          <a:xfrm flipH="1">
            <a:off x="7398327" y="1650353"/>
            <a:ext cx="581891" cy="25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1">
            <a:extLst>
              <a:ext uri="{FF2B5EF4-FFF2-40B4-BE49-F238E27FC236}">
                <a16:creationId xmlns:a16="http://schemas.microsoft.com/office/drawing/2014/main" id="{7F257F14-892F-D595-0F73-5F5DD38960B5}"/>
              </a:ext>
            </a:extLst>
          </p:cNvPr>
          <p:cNvSpPr txBox="1">
            <a:spLocks/>
          </p:cNvSpPr>
          <p:nvPr/>
        </p:nvSpPr>
        <p:spPr>
          <a:xfrm>
            <a:off x="314152" y="1346280"/>
            <a:ext cx="5014306" cy="2205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Wenn der Impuls nicht durch den Schwerpunkt geht:</a:t>
            </a:r>
          </a:p>
          <a:p>
            <a:r>
              <a:rPr lang="de-DE" sz="1500" dirty="0"/>
              <a:t>Lineare Geschwindigkeit ändert sich</a:t>
            </a:r>
          </a:p>
          <a:p>
            <a:r>
              <a:rPr lang="de-DE" sz="1500" dirty="0"/>
              <a:t>Winkelgeschwindigkeit ändert sich</a:t>
            </a:r>
          </a:p>
          <a:p>
            <a:r>
              <a:rPr lang="de-DE" sz="1500" dirty="0"/>
              <a:t>Körper beginnt zu rotieren</a:t>
            </a:r>
          </a:p>
        </p:txBody>
      </p:sp>
    </p:spTree>
    <p:extLst>
      <p:ext uri="{BB962C8B-B14F-4D97-AF65-F5344CB8AC3E}">
        <p14:creationId xmlns:p14="http://schemas.microsoft.com/office/powerpoint/2010/main" val="1831811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FCAC9-5601-C80B-ECE6-6056946DD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3CD64DA-2EAD-9776-97E8-4C03C141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Impuls wirkt auf Rotation mathematisch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345952-6045-BDEC-B44D-4461E656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5C9EDFE4-A324-A21E-19D1-FAD94246C6DF}"/>
                  </a:ext>
                </a:extLst>
              </p:cNvPr>
              <p:cNvSpPr/>
              <p:nvPr/>
            </p:nvSpPr>
            <p:spPr>
              <a:xfrm>
                <a:off x="685801" y="1621238"/>
                <a:ext cx="3408218" cy="1785983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de-DE" sz="2000" b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𝐷𝑟𝑒h𝑚𝑜𝑚𝑒𝑛𝑡</m:t>
                      </m:r>
                    </m:oMath>
                  </m:oMathPara>
                </a14:m>
                <a:endParaRPr lang="de-DE" sz="15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𝐻𝑒𝑏𝑒𝑙𝑎𝑟𝑚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5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𝐼𝑚𝑝𝑢𝑙𝑠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𝑉𝑒𝑘𝑡𝑜𝑟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de-DE" sz="1500" b="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endParaRPr lang="de-DE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5C9EDFE4-A324-A21E-19D1-FAD94246C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621238"/>
                <a:ext cx="3408218" cy="178598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: abgerundete Ecken 6">
                <a:extLst>
                  <a:ext uri="{FF2B5EF4-FFF2-40B4-BE49-F238E27FC236}">
                    <a16:creationId xmlns:a16="http://schemas.microsoft.com/office/drawing/2014/main" id="{EC567A15-3A65-86EC-66DD-2F0EA3849B6A}"/>
                  </a:ext>
                </a:extLst>
              </p:cNvPr>
              <p:cNvSpPr/>
              <p:nvPr/>
            </p:nvSpPr>
            <p:spPr>
              <a:xfrm>
                <a:off x="4516581" y="1621238"/>
                <a:ext cx="3851564" cy="1786979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𝒘</m:t>
                      </m:r>
                      <m:r>
                        <a:rPr lang="de-DE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  <m:sup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</m:d>
                    </m:oMath>
                  </m:oMathPara>
                </a14:m>
                <a:endParaRPr lang="de-DE" sz="2000" b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𝑊𝑖𝑛𝑘𝑒𝑙𝑔𝑒𝑠𝑐h𝑤𝑖𝑛𝑑𝑖𝑔𝑘𝑒𝑖𝑡𝑠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ä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𝑛𝑑𝑒𝑟𝑢𝑛𝑔</m:t>
                      </m:r>
                    </m:oMath>
                  </m:oMathPara>
                </a14:m>
                <a:endParaRPr lang="de-DE" sz="15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𝐼𝑛𝑒𝑟𝑡𝑖𝑎𝑡𝑒𝑛𝑠𝑜𝑟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ä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𝑔h𝑒𝑖𝑡𝑠𝑡𝑒𝑛𝑠𝑜𝑟</m:t>
                      </m:r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hteck: abgerundete Ecken 6">
                <a:extLst>
                  <a:ext uri="{FF2B5EF4-FFF2-40B4-BE49-F238E27FC236}">
                    <a16:creationId xmlns:a16="http://schemas.microsoft.com/office/drawing/2014/main" id="{EC567A15-3A65-86EC-66DD-2F0EA3849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581" y="1621238"/>
                <a:ext cx="3851564" cy="17869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651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2D794-4EA7-B35D-1254-3206734A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066047B-8C0B-1683-F423-DEF40971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Mass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D8E9F2-594E-D472-2DD5-5C03EE62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19" name="Inhaltsplatzhalter 1">
            <a:extLst>
              <a:ext uri="{FF2B5EF4-FFF2-40B4-BE49-F238E27FC236}">
                <a16:creationId xmlns:a16="http://schemas.microsoft.com/office/drawing/2014/main" id="{147BAC82-8F10-5725-A171-DC8BA61F285F}"/>
              </a:ext>
            </a:extLst>
          </p:cNvPr>
          <p:cNvSpPr txBox="1">
            <a:spLocks/>
          </p:cNvSpPr>
          <p:nvPr/>
        </p:nvSpPr>
        <p:spPr>
          <a:xfrm>
            <a:off x="314152" y="1714161"/>
            <a:ext cx="3980757" cy="2205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 err="1"/>
              <a:t>Effective</a:t>
            </a:r>
            <a:r>
              <a:rPr lang="de-DE" sz="1500" dirty="0"/>
              <a:t> </a:t>
            </a:r>
            <a:r>
              <a:rPr lang="de-DE" sz="1500" dirty="0" err="1"/>
              <a:t>mass</a:t>
            </a:r>
            <a:r>
              <a:rPr lang="de-DE" sz="1500" dirty="0"/>
              <a:t> beschreibt die Geschwindigkeitsänderung pro Impuls in einer bestimmten Richtung.</a:t>
            </a:r>
          </a:p>
          <a:p>
            <a:r>
              <a:rPr lang="de-DE" sz="1500" dirty="0"/>
              <a:t>Sie hängt nicht nur von der Masse ab.</a:t>
            </a:r>
          </a:p>
          <a:p>
            <a:r>
              <a:rPr lang="de-DE" sz="1500" dirty="0"/>
              <a:t>Auch Kontaktpunkt, Trägheit und Rotation spielen eine Rolle.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A80A1F6-8829-A75D-612F-FB929B13ED08}"/>
              </a:ext>
            </a:extLst>
          </p:cNvPr>
          <p:cNvSpPr/>
          <p:nvPr/>
        </p:nvSpPr>
        <p:spPr>
          <a:xfrm>
            <a:off x="4892040" y="1693761"/>
            <a:ext cx="960120" cy="2148840"/>
          </a:xfrm>
          <a:prstGeom prst="roundRect">
            <a:avLst/>
          </a:prstGeom>
          <a:solidFill>
            <a:srgbClr val="E7F1F8"/>
          </a:solidFill>
          <a:ln w="12700">
            <a:solidFill>
              <a:srgbClr val="80B8D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sz="1200" b="1" dirty="0" err="1">
                <a:solidFill>
                  <a:srgbClr val="3B515B"/>
                </a:solidFill>
                <a:latin typeface="Arial"/>
              </a:rPr>
              <a:t>leicht</a:t>
            </a:r>
            <a:endParaRPr sz="1200" b="1" dirty="0">
              <a:solidFill>
                <a:srgbClr val="3B515B"/>
              </a:solidFill>
              <a:latin typeface="Arial"/>
            </a:endParaRPr>
          </a:p>
          <a:p>
            <a:pPr>
              <a:spcBef>
                <a:spcPts val="400"/>
              </a:spcBef>
              <a:defRPr sz="1000">
                <a:solidFill>
                  <a:srgbClr val="3B515B"/>
                </a:solidFill>
                <a:latin typeface="Arial"/>
              </a:defRPr>
            </a:pPr>
            <a:r>
              <a:rPr dirty="0" err="1">
                <a:latin typeface="Arial"/>
              </a:rPr>
              <a:t>große</a:t>
            </a:r>
            <a:r>
              <a:rPr lang="de-DE" dirty="0">
                <a:latin typeface="Arial"/>
              </a:rPr>
              <a:t>s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Δv</a:t>
            </a:r>
            <a:endParaRPr dirty="0">
              <a:latin typeface="Arial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4BCDAA30-A2E4-6AE9-CCB9-7CCD4F951078}"/>
              </a:ext>
            </a:extLst>
          </p:cNvPr>
          <p:cNvSpPr/>
          <p:nvPr/>
        </p:nvSpPr>
        <p:spPr>
          <a:xfrm>
            <a:off x="6172200" y="1693761"/>
            <a:ext cx="960120" cy="2148840"/>
          </a:xfrm>
          <a:prstGeom prst="roundRect">
            <a:avLst/>
          </a:prstGeom>
          <a:solidFill>
            <a:srgbClr val="F5F7F8"/>
          </a:solidFill>
          <a:ln w="12700">
            <a:solidFill>
              <a:srgbClr val="B6BFC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sz="1200" b="1" dirty="0" err="1">
                <a:solidFill>
                  <a:srgbClr val="3B515B"/>
                </a:solidFill>
                <a:latin typeface="Arial"/>
              </a:rPr>
              <a:t>schwer</a:t>
            </a:r>
            <a:endParaRPr sz="1200" b="1" dirty="0">
              <a:solidFill>
                <a:srgbClr val="3B515B"/>
              </a:solidFill>
              <a:latin typeface="Arial"/>
            </a:endParaRPr>
          </a:p>
          <a:p>
            <a:pPr>
              <a:spcBef>
                <a:spcPts val="400"/>
              </a:spcBef>
              <a:defRPr sz="1000">
                <a:solidFill>
                  <a:srgbClr val="3B515B"/>
                </a:solidFill>
                <a:latin typeface="Arial"/>
              </a:defRPr>
            </a:pPr>
            <a:r>
              <a:rPr dirty="0" err="1">
                <a:latin typeface="Arial"/>
              </a:rPr>
              <a:t>kleine</a:t>
            </a:r>
            <a:r>
              <a:rPr lang="de-DE" dirty="0">
                <a:latin typeface="Arial"/>
              </a:rPr>
              <a:t>s</a:t>
            </a:r>
            <a:r>
              <a:rPr dirty="0">
                <a:latin typeface="Arial"/>
              </a:rPr>
              <a:t> </a:t>
            </a:r>
            <a:r>
              <a:rPr dirty="0" err="1">
                <a:latin typeface="Arial"/>
              </a:rPr>
              <a:t>Δv</a:t>
            </a:r>
            <a:endParaRPr dirty="0">
              <a:latin typeface="Arial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F0AC813E-3012-1869-50CC-9CD6AEEECE94}"/>
              </a:ext>
            </a:extLst>
          </p:cNvPr>
          <p:cNvSpPr/>
          <p:nvPr/>
        </p:nvSpPr>
        <p:spPr>
          <a:xfrm>
            <a:off x="7452360" y="1693761"/>
            <a:ext cx="960120" cy="21488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sz="1200" b="1" dirty="0">
                <a:solidFill>
                  <a:srgbClr val="E2001A"/>
                </a:solidFill>
                <a:latin typeface="Arial"/>
              </a:rPr>
              <a:t>off-center</a:t>
            </a:r>
          </a:p>
          <a:p>
            <a:pPr algn="ctr">
              <a:spcBef>
                <a:spcPts val="400"/>
              </a:spcBef>
              <a:defRPr sz="1000">
                <a:solidFill>
                  <a:srgbClr val="3B515B"/>
                </a:solidFill>
                <a:latin typeface="Arial"/>
              </a:defRPr>
            </a:pPr>
            <a:r>
              <a:rPr dirty="0">
                <a:latin typeface="Arial"/>
              </a:rPr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: abgerundete Ecken 12">
                <a:extLst>
                  <a:ext uri="{FF2B5EF4-FFF2-40B4-BE49-F238E27FC236}">
                    <a16:creationId xmlns:a16="http://schemas.microsoft.com/office/drawing/2014/main" id="{829F4954-7757-4723-60C5-F8B812BFF7CD}"/>
                  </a:ext>
                </a:extLst>
              </p:cNvPr>
              <p:cNvSpPr/>
              <p:nvPr/>
            </p:nvSpPr>
            <p:spPr>
              <a:xfrm>
                <a:off x="4860175" y="423146"/>
                <a:ext cx="3552305" cy="741061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de-D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de-D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den>
                              </m:f>
                              <m:r>
                                <a:rPr lang="de-D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sz="16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de-DE" sz="16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p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de-DE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br>
                  <a:rPr lang="de-DE" sz="1600" b="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hteck: abgerundete Ecken 12">
                <a:extLst>
                  <a:ext uri="{FF2B5EF4-FFF2-40B4-BE49-F238E27FC236}">
                    <a16:creationId xmlns:a16="http://schemas.microsoft.com/office/drawing/2014/main" id="{829F4954-7757-4723-60C5-F8B812BFF7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175" y="423146"/>
                <a:ext cx="3552305" cy="74106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88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38839FAE-7656-B276-9515-662F3A5C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978285"/>
            <a:ext cx="4481836" cy="529569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Einordnung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295DCEDD-33B8-7FF6-E851-690FCE5FE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pic>
        <p:nvPicPr>
          <p:cNvPr id="7" name="Bildplatzhalter">
            <a:extLst>
              <a:ext uri="{FF2B5EF4-FFF2-40B4-BE49-F238E27FC236}">
                <a16:creationId xmlns:a16="http://schemas.microsoft.com/office/drawing/2014/main" id="{016A5530-4460-D8DA-32A0-B0260FECFD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729" r="4729"/>
          <a:stretch/>
        </p:blipFill>
        <p:spPr/>
      </p:pic>
    </p:spTree>
    <p:extLst>
      <p:ext uri="{BB962C8B-B14F-4D97-AF65-F5344CB8AC3E}">
        <p14:creationId xmlns:p14="http://schemas.microsoft.com/office/powerpoint/2010/main" val="144894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4AAA-6EB1-B2A8-E285-B1C45368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B226B4C0-4F4F-D6D5-DBAD-676F058E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504310"/>
            <a:ext cx="4481836" cy="1003544"/>
          </a:xfrm>
        </p:spPr>
        <p:txBody>
          <a:bodyPr/>
          <a:lstStyle/>
          <a:p>
            <a:r>
              <a:rPr lang="de-DE" dirty="0"/>
              <a:t>Contact Constraints, Restitution, </a:t>
            </a:r>
            <a:r>
              <a:rPr lang="de-DE" dirty="0" err="1"/>
              <a:t>Friction</a:t>
            </a:r>
            <a:endParaRPr lang="de-DE" dirty="0"/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B23E1E1E-2497-FAB2-3D97-FAFB4845A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614" y="402468"/>
            <a:ext cx="4577458" cy="1862048"/>
          </a:xfrm>
        </p:spPr>
        <p:txBody>
          <a:bodyPr/>
          <a:lstStyle/>
          <a:p>
            <a:r>
              <a:rPr lang="de-DE" dirty="0"/>
              <a:t>6</a:t>
            </a:r>
          </a:p>
        </p:txBody>
      </p:sp>
      <p:pic>
        <p:nvPicPr>
          <p:cNvPr id="7" name="Bildplatzhalter">
            <a:extLst>
              <a:ext uri="{FF2B5EF4-FFF2-40B4-BE49-F238E27FC236}">
                <a16:creationId xmlns:a16="http://schemas.microsoft.com/office/drawing/2014/main" id="{20AF6908-DE18-3F00-6EAD-CE8AE92ABD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729" r="4729"/>
          <a:stretch/>
        </p:blipFill>
        <p:spPr/>
      </p:pic>
    </p:spTree>
    <p:extLst>
      <p:ext uri="{BB962C8B-B14F-4D97-AF65-F5344CB8AC3E}">
        <p14:creationId xmlns:p14="http://schemas.microsoft.com/office/powerpoint/2010/main" val="2050574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26CA3-38B1-9E5D-9920-B76717373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D47E27-473A-50F2-CBBC-47D40316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Restitution: </a:t>
            </a:r>
            <a:r>
              <a:rPr lang="de-DE" dirty="0" err="1"/>
              <a:t>Bounciness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BDADCFB-93F6-49B4-D428-35F77A84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50F-E03B-624E-B2AD-4F9591B58B1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05009449-25F6-439C-1923-F1FD84BAF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691008"/>
              </p:ext>
            </p:extLst>
          </p:nvPr>
        </p:nvGraphicFramePr>
        <p:xfrm>
          <a:off x="323850" y="1274450"/>
          <a:ext cx="3960117" cy="12734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899">
                  <a:extLst>
                    <a:ext uri="{9D8B030D-6E8A-4147-A177-3AD203B41FA5}">
                      <a16:colId xmlns:a16="http://schemas.microsoft.com/office/drawing/2014/main" val="69058208"/>
                    </a:ext>
                  </a:extLst>
                </a:gridCol>
                <a:gridCol w="2705218">
                  <a:extLst>
                    <a:ext uri="{9D8B030D-6E8A-4147-A177-3AD203B41FA5}">
                      <a16:colId xmlns:a16="http://schemas.microsoft.com/office/drawing/2014/main" val="3483092687"/>
                    </a:ext>
                  </a:extLst>
                </a:gridCol>
              </a:tblGrid>
              <a:tr h="318366">
                <a:tc>
                  <a:txBody>
                    <a:bodyPr/>
                    <a:lstStyle/>
                    <a:p>
                      <a:r>
                        <a:rPr lang="de-DE" sz="1400" dirty="0"/>
                        <a:t>Restitution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Verhalten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554988"/>
                  </a:ext>
                </a:extLst>
              </a:tr>
              <a:tr h="318366">
                <a:tc>
                  <a:txBody>
                    <a:bodyPr/>
                    <a:lstStyle/>
                    <a:p>
                      <a:r>
                        <a:rPr lang="de-DE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Kein Abprallen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986119"/>
                  </a:ext>
                </a:extLst>
              </a:tr>
              <a:tr h="318366">
                <a:tc>
                  <a:txBody>
                    <a:bodyPr/>
                    <a:lstStyle/>
                    <a:p>
                      <a:r>
                        <a:rPr lang="de-DE" sz="1400" dirty="0"/>
                        <a:t>niedrig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Körper springt kaum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139000"/>
                  </a:ext>
                </a:extLst>
              </a:tr>
              <a:tr h="318366">
                <a:tc>
                  <a:txBody>
                    <a:bodyPr/>
                    <a:lstStyle/>
                    <a:p>
                      <a:r>
                        <a:rPr lang="de-DE" sz="1400" dirty="0"/>
                        <a:t>hoch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Körper springt stark zurück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639734"/>
                  </a:ext>
                </a:extLst>
              </a:tr>
            </a:tbl>
          </a:graphicData>
        </a:graphic>
      </p:graphicFrame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6F26FB1A-9400-8031-4018-BD595C90C5F8}"/>
              </a:ext>
            </a:extLst>
          </p:cNvPr>
          <p:cNvSpPr txBox="1">
            <a:spLocks/>
          </p:cNvSpPr>
          <p:nvPr/>
        </p:nvSpPr>
        <p:spPr>
          <a:xfrm>
            <a:off x="323850" y="2856347"/>
            <a:ext cx="3980757" cy="1273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/>
              <a:t>Je größer die Restitution e, desto stärker prallt ein Körper zurück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3DAB157-CEF6-3133-2F4D-79506A9FC572}"/>
              </a:ext>
            </a:extLst>
          </p:cNvPr>
          <p:cNvSpPr/>
          <p:nvPr/>
        </p:nvSpPr>
        <p:spPr>
          <a:xfrm>
            <a:off x="5120640" y="2934393"/>
            <a:ext cx="822960" cy="54864"/>
          </a:xfrm>
          <a:prstGeom prst="rect">
            <a:avLst/>
          </a:prstGeom>
          <a:solidFill>
            <a:srgbClr val="B6BF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4C0B4AED-1FD9-B7F5-3CD2-DAC2B0908651}"/>
              </a:ext>
            </a:extLst>
          </p:cNvPr>
          <p:cNvSpPr/>
          <p:nvPr/>
        </p:nvSpPr>
        <p:spPr>
          <a:xfrm>
            <a:off x="5340096" y="2550345"/>
            <a:ext cx="384048" cy="384048"/>
          </a:xfrm>
          <a:prstGeom prst="ellipse">
            <a:avLst/>
          </a:prstGeom>
          <a:solidFill>
            <a:srgbClr val="E7F1F8"/>
          </a:solidFill>
          <a:ln>
            <a:solidFill>
              <a:srgbClr val="9DA8A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90C19F6D-7AB2-00FF-D8ED-131ABF8E6BB8}"/>
              </a:ext>
            </a:extLst>
          </p:cNvPr>
          <p:cNvSpPr txBox="1"/>
          <p:nvPr/>
        </p:nvSpPr>
        <p:spPr>
          <a:xfrm>
            <a:off x="5120640" y="3236145"/>
            <a:ext cx="868680" cy="228600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950" b="1">
                <a:solidFill>
                  <a:srgbClr val="9DA8AD"/>
                </a:solidFill>
                <a:latin typeface="Arial"/>
              </a:rPr>
              <a:t>e = 0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5758AE65-E209-BC33-EAC2-DF0C7C788EB7}"/>
              </a:ext>
            </a:extLst>
          </p:cNvPr>
          <p:cNvSpPr/>
          <p:nvPr/>
        </p:nvSpPr>
        <p:spPr>
          <a:xfrm>
            <a:off x="6263640" y="2934393"/>
            <a:ext cx="822960" cy="54864"/>
          </a:xfrm>
          <a:prstGeom prst="rect">
            <a:avLst/>
          </a:prstGeom>
          <a:solidFill>
            <a:srgbClr val="B6BF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03354A4B-FA8D-F855-57A4-8FCF650B9A05}"/>
              </a:ext>
            </a:extLst>
          </p:cNvPr>
          <p:cNvSpPr/>
          <p:nvPr/>
        </p:nvSpPr>
        <p:spPr>
          <a:xfrm>
            <a:off x="6492240" y="2138865"/>
            <a:ext cx="384048" cy="384048"/>
          </a:xfrm>
          <a:prstGeom prst="ellipse">
            <a:avLst/>
          </a:prstGeom>
          <a:solidFill>
            <a:srgbClr val="E7F1F8"/>
          </a:solidFill>
          <a:ln>
            <a:solidFill>
              <a:srgbClr val="0271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B05F8435-86FE-8340-EDAF-DBFC955A50B2}"/>
              </a:ext>
            </a:extLst>
          </p:cNvPr>
          <p:cNvSpPr txBox="1"/>
          <p:nvPr/>
        </p:nvSpPr>
        <p:spPr>
          <a:xfrm>
            <a:off x="6263640" y="3236145"/>
            <a:ext cx="868680" cy="238527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950" b="1" dirty="0">
                <a:solidFill>
                  <a:srgbClr val="0271BB"/>
                </a:solidFill>
                <a:latin typeface="Arial"/>
              </a:rPr>
              <a:t>e </a:t>
            </a:r>
            <a:r>
              <a:rPr lang="de-DE" sz="950" b="1" dirty="0">
                <a:solidFill>
                  <a:srgbClr val="0271BB"/>
                </a:solidFill>
                <a:latin typeface="Arial"/>
              </a:rPr>
              <a:t>niedrig</a:t>
            </a:r>
            <a:endParaRPr sz="950" b="1" dirty="0">
              <a:solidFill>
                <a:srgbClr val="0271BB"/>
              </a:solidFill>
              <a:latin typeface="Arial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B11DC2DA-1DD2-B055-1D5B-93765310041B}"/>
              </a:ext>
            </a:extLst>
          </p:cNvPr>
          <p:cNvSpPr/>
          <p:nvPr/>
        </p:nvSpPr>
        <p:spPr>
          <a:xfrm>
            <a:off x="7406640" y="2934393"/>
            <a:ext cx="822960" cy="54864"/>
          </a:xfrm>
          <a:prstGeom prst="rect">
            <a:avLst/>
          </a:prstGeom>
          <a:solidFill>
            <a:srgbClr val="B6BF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Oval 16">
            <a:extLst>
              <a:ext uri="{FF2B5EF4-FFF2-40B4-BE49-F238E27FC236}">
                <a16:creationId xmlns:a16="http://schemas.microsoft.com/office/drawing/2014/main" id="{79464CB0-5BCD-D42F-BD0A-5935C191025F}"/>
              </a:ext>
            </a:extLst>
          </p:cNvPr>
          <p:cNvSpPr/>
          <p:nvPr/>
        </p:nvSpPr>
        <p:spPr>
          <a:xfrm>
            <a:off x="7635240" y="1635945"/>
            <a:ext cx="384048" cy="384048"/>
          </a:xfrm>
          <a:prstGeom prst="ellipse">
            <a:avLst/>
          </a:prstGeom>
          <a:solidFill>
            <a:srgbClr val="E7F1F8"/>
          </a:solidFill>
          <a:ln>
            <a:solidFill>
              <a:srgbClr val="E2001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BC0F6359-1FCA-3CAE-DC25-4072880A6D4B}"/>
              </a:ext>
            </a:extLst>
          </p:cNvPr>
          <p:cNvSpPr txBox="1"/>
          <p:nvPr/>
        </p:nvSpPr>
        <p:spPr>
          <a:xfrm>
            <a:off x="7406640" y="3236145"/>
            <a:ext cx="868680" cy="228600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sz="950" b="1">
                <a:solidFill>
                  <a:srgbClr val="E2001A"/>
                </a:solidFill>
                <a:latin typeface="Arial"/>
              </a:rPr>
              <a:t>e hoch</a:t>
            </a:r>
          </a:p>
        </p:txBody>
      </p:sp>
    </p:spTree>
    <p:extLst>
      <p:ext uri="{BB962C8B-B14F-4D97-AF65-F5344CB8AC3E}">
        <p14:creationId xmlns:p14="http://schemas.microsoft.com/office/powerpoint/2010/main" val="1357493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2C32D-89A6-3D0D-2318-46F3D43B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7B4545-59BC-2589-4F26-7DDA2CEC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Friction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E63832-CD4B-52BD-058C-31C8DD99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50F-E03B-624E-B2AD-4F9591B58B1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1">
                <a:extLst>
                  <a:ext uri="{FF2B5EF4-FFF2-40B4-BE49-F238E27FC236}">
                    <a16:creationId xmlns:a16="http://schemas.microsoft.com/office/drawing/2014/main" id="{FCD80A9E-C403-944B-C37D-A2C6F417C7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3850" y="1383261"/>
                <a:ext cx="3980757" cy="2738466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271BB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Reibung wirkt tangential zur Kontaktfläche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271BB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lang="de-DE" sz="1500" dirty="0">
                  <a:solidFill>
                    <a:srgbClr val="333333"/>
                  </a:solidFill>
                  <a:latin typeface="Arial" panose="020B0604020202020204"/>
                </a:endParaRPr>
              </a:p>
              <a:p>
                <a:pPr>
                  <a:buClr>
                    <a:srgbClr val="0271BB"/>
                  </a:buClr>
                </a:pPr>
                <a:r>
                  <a:rPr lang="de-DE" sz="1500" dirty="0">
                    <a:solidFill>
                      <a:srgbClr val="333333"/>
                    </a:solidFill>
                  </a:rPr>
                  <a:t>Reduziert Rutschen und Beeinflusst Stapelstabilität</a:t>
                </a:r>
                <a:endParaRPr kumimoji="0" lang="de-DE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271BB"/>
                  </a:buClr>
                  <a:buSzTx/>
                  <a:buNone/>
                  <a:tabLst/>
                  <a:defRPr/>
                </a:pPr>
                <a:endParaRPr lang="de-DE" sz="1500" dirty="0">
                  <a:solidFill>
                    <a:srgbClr val="333333"/>
                  </a:solidFill>
                  <a:latin typeface="Arial" panose="020B0604020202020204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271BB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Wichtig für Fahrzeuge, Charaktere, Kisten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271BB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lang="de-DE" sz="1500" dirty="0">
                  <a:solidFill>
                    <a:srgbClr val="333333"/>
                  </a:solidFill>
                  <a:latin typeface="Arial" panose="020B0604020202020204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271BB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Coulomb-Grenze: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de-DE" sz="1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de-DE" sz="1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3333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1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3333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e>
                          <m:sub>
                            <m:r>
                              <a:rPr kumimoji="0" lang="de-DE" sz="1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3333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kumimoji="0" lang="de-DE" sz="1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de-DE" sz="1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kumimoji="0" lang="de-DE" sz="1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kumimoji="0" lang="de-DE" sz="1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1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kumimoji="0" lang="de-DE" sz="1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kumimoji="0" lang="de-DE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Inhaltsplatzhalter 1">
                <a:extLst>
                  <a:ext uri="{FF2B5EF4-FFF2-40B4-BE49-F238E27FC236}">
                    <a16:creationId xmlns:a16="http://schemas.microsoft.com/office/drawing/2014/main" id="{FCD80A9E-C403-944B-C37D-A2C6F417C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1383261"/>
                <a:ext cx="3980757" cy="2738466"/>
              </a:xfrm>
              <a:prstGeom prst="rect">
                <a:avLst/>
              </a:prstGeom>
              <a:blipFill>
                <a:blip r:embed="rId3"/>
                <a:stretch>
                  <a:fillRect l="-459" t="-11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9">
            <a:extLst>
              <a:ext uri="{FF2B5EF4-FFF2-40B4-BE49-F238E27FC236}">
                <a16:creationId xmlns:a16="http://schemas.microsoft.com/office/drawing/2014/main" id="{8546A946-99FF-8D8E-ED68-23F1D93FA3B5}"/>
              </a:ext>
            </a:extLst>
          </p:cNvPr>
          <p:cNvSpPr/>
          <p:nvPr/>
        </p:nvSpPr>
        <p:spPr>
          <a:xfrm>
            <a:off x="5120639" y="2934393"/>
            <a:ext cx="3503815" cy="54864"/>
          </a:xfrm>
          <a:prstGeom prst="rect">
            <a:avLst/>
          </a:prstGeom>
          <a:solidFill>
            <a:srgbClr val="B6BF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EE01C73-40C0-B394-E7A4-AD850C4D15B6}"/>
              </a:ext>
            </a:extLst>
          </p:cNvPr>
          <p:cNvSpPr/>
          <p:nvPr/>
        </p:nvSpPr>
        <p:spPr>
          <a:xfrm>
            <a:off x="6148646" y="2022764"/>
            <a:ext cx="1447800" cy="9116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8DA2001-5C02-C8D3-2C7B-D0D31600F3D5}"/>
              </a:ext>
            </a:extLst>
          </p:cNvPr>
          <p:cNvCxnSpPr>
            <a:cxnSpLocks/>
          </p:cNvCxnSpPr>
          <p:nvPr/>
        </p:nvCxnSpPr>
        <p:spPr>
          <a:xfrm flipV="1">
            <a:off x="6872546" y="1330036"/>
            <a:ext cx="0" cy="1011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B87BC2A-ED13-7004-5E89-0F3BAD2318BA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7596446" y="2478578"/>
            <a:ext cx="69549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D968E79-9DDD-6999-C788-2A789451A5EB}"/>
              </a:ext>
            </a:extLst>
          </p:cNvPr>
          <p:cNvCxnSpPr>
            <a:cxnSpLocks/>
          </p:cNvCxnSpPr>
          <p:nvPr/>
        </p:nvCxnSpPr>
        <p:spPr>
          <a:xfrm flipH="1">
            <a:off x="6303818" y="2961825"/>
            <a:ext cx="8797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7">
            <a:extLst>
              <a:ext uri="{FF2B5EF4-FFF2-40B4-BE49-F238E27FC236}">
                <a16:creationId xmlns:a16="http://schemas.microsoft.com/office/drawing/2014/main" id="{0EF4121B-E55E-28B5-2D58-6E8BBEDAF49D}"/>
              </a:ext>
            </a:extLst>
          </p:cNvPr>
          <p:cNvSpPr txBox="1"/>
          <p:nvPr/>
        </p:nvSpPr>
        <p:spPr>
          <a:xfrm>
            <a:off x="6438206" y="1092567"/>
            <a:ext cx="868680" cy="238527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lang="de-DE" sz="950" b="1" dirty="0">
                <a:solidFill>
                  <a:srgbClr val="E2001A"/>
                </a:solidFill>
                <a:latin typeface="Arial"/>
              </a:rPr>
              <a:t>n</a:t>
            </a:r>
            <a:endParaRPr sz="950" b="1" dirty="0">
              <a:solidFill>
                <a:srgbClr val="E2001A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7327A3B1-065A-C545-5307-961247269B88}"/>
                  </a:ext>
                </a:extLst>
              </p:cNvPr>
              <p:cNvSpPr txBox="1"/>
              <p:nvPr/>
            </p:nvSpPr>
            <p:spPr>
              <a:xfrm>
                <a:off x="6314902" y="3024725"/>
                <a:ext cx="1152698" cy="2385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45720" rIns="45720">
                <a:spAutoFit/>
              </a:bodyPr>
              <a:lstStyle/>
              <a:p>
                <a:pPr algn="ctr"/>
                <a:r>
                  <a:rPr lang="de-DE" sz="950" b="1" dirty="0">
                    <a:solidFill>
                      <a:srgbClr val="E2001A"/>
                    </a:solidFill>
                    <a:latin typeface="Arial"/>
                  </a:rPr>
                  <a:t>Reibungsimpuls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950" b="1" i="1" smtClean="0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950" b="1" i="1" smtClean="0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  <m:sub>
                        <m:r>
                          <a:rPr lang="de-DE" sz="950" b="1" i="1" smtClean="0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sz="950" b="1" dirty="0">
                  <a:solidFill>
                    <a:srgbClr val="E2001A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7327A3B1-065A-C545-5307-96124726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902" y="3024725"/>
                <a:ext cx="1152698" cy="238527"/>
              </a:xfrm>
              <a:prstGeom prst="rect">
                <a:avLst/>
              </a:prstGeom>
              <a:blipFill>
                <a:blip r:embed="rId4"/>
                <a:stretch>
                  <a:fillRect l="-2646" b="-102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17">
            <a:extLst>
              <a:ext uri="{FF2B5EF4-FFF2-40B4-BE49-F238E27FC236}">
                <a16:creationId xmlns:a16="http://schemas.microsoft.com/office/drawing/2014/main" id="{270AF30C-ABB3-CA35-9E4A-E0E8FE4C25DA}"/>
              </a:ext>
            </a:extLst>
          </p:cNvPr>
          <p:cNvSpPr txBox="1"/>
          <p:nvPr/>
        </p:nvSpPr>
        <p:spPr>
          <a:xfrm>
            <a:off x="8275320" y="2286218"/>
            <a:ext cx="868680" cy="384721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>
            <a:spAutoFit/>
          </a:bodyPr>
          <a:lstStyle/>
          <a:p>
            <a:pPr algn="ctr"/>
            <a:r>
              <a:rPr lang="de-DE" sz="950" b="1" dirty="0">
                <a:solidFill>
                  <a:srgbClr val="E2001A"/>
                </a:solidFill>
                <a:latin typeface="Arial"/>
              </a:rPr>
              <a:t>Tangentiale Richtung t</a:t>
            </a:r>
            <a:endParaRPr sz="950" b="1" dirty="0">
              <a:solidFill>
                <a:srgbClr val="E2001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062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56B7D-2F54-AA92-FF9A-1C0D1999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1FE1065-5542-9A6A-A25D-60D40EDF1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Single </a:t>
            </a:r>
            <a:r>
              <a:rPr lang="de-DE" dirty="0" err="1"/>
              <a:t>Collision</a:t>
            </a:r>
            <a:r>
              <a:rPr lang="de-DE" dirty="0"/>
              <a:t> Solver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6DD313-629A-5470-8111-708008892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Vereinfachter Ablauf: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E13081D-63F6-0841-94FA-A05A546C90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Kontaktpunkt liegt vor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Relative Geschwindigkeit wird berechnet.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Prüfen: Bewegen sich Körper aufeinander zu?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Impulsgröße berechnen.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Impuls auf Körper A anwenden.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Gegenimpuls auf Körper B anwenden.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FF9C94-64E2-A999-EF17-FFD01EEE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50F-E03B-624E-B2AD-4F9591B58B1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533E9A8-0DA9-C347-59CA-6B017608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871" y="1133330"/>
            <a:ext cx="4102279" cy="30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04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E824A-12A8-3399-9045-A46557C8A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C9CFB0F-1F93-A485-8ED6-FB9FF9FA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Penetration </a:t>
            </a:r>
            <a:r>
              <a:rPr lang="de-DE" dirty="0" err="1"/>
              <a:t>Correction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CA1A93-DCCB-8DF8-D86A-84FDE095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50F-E03B-624E-B2AD-4F9591B58B1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DDB0BE4F-FDB9-3C34-BDB6-A8E9862B6450}"/>
              </a:ext>
            </a:extLst>
          </p:cNvPr>
          <p:cNvSpPr txBox="1">
            <a:spLocks/>
          </p:cNvSpPr>
          <p:nvPr/>
        </p:nvSpPr>
        <p:spPr>
          <a:xfrm>
            <a:off x="323850" y="1383261"/>
            <a:ext cx="3980757" cy="273846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271BB"/>
              </a:buClr>
              <a:buSzTx/>
              <a:buNone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Problem: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271B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Diskrete Zeitschritte führen zu Eindringung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271B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sz="1500" dirty="0">
                <a:solidFill>
                  <a:srgbClr val="333333"/>
                </a:solidFill>
                <a:latin typeface="Arial" panose="020B0604020202020204"/>
              </a:rPr>
              <a:t>Körper können leicht ineinander liegen -&gt; Korrektur nötig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271BB"/>
              </a:buClr>
              <a:buSzTx/>
              <a:buNone/>
              <a:tabLst/>
              <a:defRPr/>
            </a:pPr>
            <a:r>
              <a:rPr lang="de-DE" sz="1500" b="1" dirty="0">
                <a:solidFill>
                  <a:srgbClr val="333333"/>
                </a:solidFill>
                <a:latin typeface="Arial" panose="020B0604020202020204"/>
              </a:rPr>
              <a:t>Methoden:</a:t>
            </a:r>
          </a:p>
          <a:p>
            <a:pPr lvl="0">
              <a:buClr>
                <a:srgbClr val="0271BB"/>
              </a:buClr>
              <a:defRPr/>
            </a:pPr>
            <a:r>
              <a:rPr lang="de-DE" sz="1500" dirty="0">
                <a:solidFill>
                  <a:srgbClr val="333333"/>
                </a:solidFill>
              </a:rPr>
              <a:t>Baumgarte </a:t>
            </a:r>
            <a:r>
              <a:rPr lang="de-DE" sz="1500" dirty="0" err="1">
                <a:solidFill>
                  <a:srgbClr val="333333"/>
                </a:solidFill>
              </a:rPr>
              <a:t>Stabilization</a:t>
            </a:r>
            <a:endParaRPr lang="de-DE" sz="1500" dirty="0">
              <a:solidFill>
                <a:srgbClr val="333333"/>
              </a:solidFill>
            </a:endParaRPr>
          </a:p>
          <a:p>
            <a:pPr lvl="0">
              <a:buClr>
                <a:srgbClr val="0271BB"/>
              </a:buClr>
              <a:defRPr/>
            </a:pPr>
            <a:r>
              <a:rPr lang="de-DE" sz="1500" dirty="0">
                <a:solidFill>
                  <a:srgbClr val="333333"/>
                </a:solidFill>
              </a:rPr>
              <a:t>Split Impulse</a:t>
            </a:r>
          </a:p>
          <a:p>
            <a:pPr lvl="0">
              <a:buClr>
                <a:srgbClr val="0271BB"/>
              </a:buClr>
              <a:defRPr/>
            </a:pPr>
            <a:r>
              <a:rPr lang="de-DE" sz="1500" dirty="0" err="1">
                <a:solidFill>
                  <a:srgbClr val="333333"/>
                </a:solidFill>
              </a:rPr>
              <a:t>Coordinate</a:t>
            </a:r>
            <a:r>
              <a:rPr lang="de-DE" sz="1500" dirty="0">
                <a:solidFill>
                  <a:srgbClr val="333333"/>
                </a:solidFill>
              </a:rPr>
              <a:t> </a:t>
            </a:r>
            <a:r>
              <a:rPr lang="de-DE" sz="1500" dirty="0" err="1">
                <a:solidFill>
                  <a:srgbClr val="333333"/>
                </a:solidFill>
              </a:rPr>
              <a:t>Projection</a:t>
            </a:r>
            <a:endParaRPr lang="de-DE" sz="1500" dirty="0">
              <a:solidFill>
                <a:srgbClr val="333333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271BB"/>
              </a:buClr>
              <a:buSzTx/>
              <a:buNone/>
              <a:tabLst/>
              <a:defRPr/>
            </a:pPr>
            <a:endParaRPr lang="de-DE" sz="1500" b="1" dirty="0">
              <a:solidFill>
                <a:srgbClr val="333333"/>
              </a:solidFill>
              <a:latin typeface="Arial" panose="020B0604020202020204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866178FB-E30C-AD8D-2493-39DB6077ECA9}"/>
              </a:ext>
            </a:extLst>
          </p:cNvPr>
          <p:cNvSpPr/>
          <p:nvPr/>
        </p:nvSpPr>
        <p:spPr>
          <a:xfrm>
            <a:off x="5120639" y="2934393"/>
            <a:ext cx="3503815" cy="54864"/>
          </a:xfrm>
          <a:prstGeom prst="rect">
            <a:avLst/>
          </a:prstGeom>
          <a:solidFill>
            <a:srgbClr val="B6BF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DC78225-D2AC-848A-F914-05305B7C263A}"/>
              </a:ext>
            </a:extLst>
          </p:cNvPr>
          <p:cNvSpPr/>
          <p:nvPr/>
        </p:nvSpPr>
        <p:spPr>
          <a:xfrm>
            <a:off x="5719155" y="2022764"/>
            <a:ext cx="1447800" cy="9116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0D975D4-0C35-E74B-C91E-41A019280EC8}"/>
              </a:ext>
            </a:extLst>
          </p:cNvPr>
          <p:cNvSpPr/>
          <p:nvPr/>
        </p:nvSpPr>
        <p:spPr>
          <a:xfrm>
            <a:off x="7103223" y="2047702"/>
            <a:ext cx="879764" cy="8866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83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F91A3-42B5-A882-2B2C-470827925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2BBA254-487C-3827-EC22-29E576B7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699589"/>
          </a:xfrm>
        </p:spPr>
        <p:txBody>
          <a:bodyPr>
            <a:normAutofit/>
          </a:bodyPr>
          <a:lstStyle/>
          <a:p>
            <a:r>
              <a:rPr lang="de-DE" sz="2900" dirty="0" err="1"/>
              <a:t>Sequential</a:t>
            </a:r>
            <a:r>
              <a:rPr lang="de-DE" sz="2900" dirty="0"/>
              <a:t> Impulse Solver</a:t>
            </a:r>
            <a:endParaRPr lang="de-DE" sz="13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FC3902-F638-7939-B56F-BAC96CAA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E6CDF60-E600-8C73-FFE7-794269591168}"/>
              </a:ext>
            </a:extLst>
          </p:cNvPr>
          <p:cNvSpPr/>
          <p:nvPr/>
        </p:nvSpPr>
        <p:spPr>
          <a:xfrm>
            <a:off x="323850" y="1219857"/>
            <a:ext cx="4431027" cy="15116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err="1">
                <a:solidFill>
                  <a:schemeClr val="bg1"/>
                </a:solidFill>
              </a:rPr>
              <a:t>for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iteration</a:t>
            </a:r>
            <a:r>
              <a:rPr lang="de-DE" sz="1600" dirty="0">
                <a:solidFill>
                  <a:schemeClr val="bg1"/>
                </a:solidFill>
              </a:rPr>
              <a:t> = 1..10</a:t>
            </a:r>
          </a:p>
          <a:p>
            <a:r>
              <a:rPr lang="de-DE" sz="1600" dirty="0">
                <a:solidFill>
                  <a:schemeClr val="bg1"/>
                </a:solidFill>
              </a:rPr>
              <a:t>	für jeden Kontakt:</a:t>
            </a:r>
          </a:p>
          <a:p>
            <a:r>
              <a:rPr lang="de-DE" sz="1600" dirty="0">
                <a:solidFill>
                  <a:schemeClr val="bg1"/>
                </a:solidFill>
              </a:rPr>
              <a:t>		relative </a:t>
            </a:r>
            <a:r>
              <a:rPr lang="de-DE" sz="1600" dirty="0" err="1">
                <a:solidFill>
                  <a:schemeClr val="bg1"/>
                </a:solidFill>
              </a:rPr>
              <a:t>velocity</a:t>
            </a:r>
            <a:r>
              <a:rPr lang="de-DE" sz="1600" dirty="0">
                <a:solidFill>
                  <a:schemeClr val="bg1"/>
                </a:solidFill>
              </a:rPr>
              <a:t> berechnen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		Impuls berechnen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		Impuls anwenden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A85E5832-2F8C-122D-FE3C-0B33B297DC0E}"/>
              </a:ext>
            </a:extLst>
          </p:cNvPr>
          <p:cNvSpPr txBox="1">
            <a:spLocks/>
          </p:cNvSpPr>
          <p:nvPr/>
        </p:nvSpPr>
        <p:spPr>
          <a:xfrm>
            <a:off x="314152" y="1346280"/>
            <a:ext cx="3980757" cy="2205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500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101C761B-A194-8F58-D152-246E54B06C25}"/>
              </a:ext>
            </a:extLst>
          </p:cNvPr>
          <p:cNvSpPr txBox="1">
            <a:spLocks/>
          </p:cNvSpPr>
          <p:nvPr/>
        </p:nvSpPr>
        <p:spPr>
          <a:xfrm>
            <a:off x="323850" y="3038666"/>
            <a:ext cx="3980757" cy="11921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/>
              <a:t>Bullet benutzt keine exakten Solver</a:t>
            </a:r>
          </a:p>
          <a:p>
            <a:r>
              <a:rPr lang="de-DE" sz="1500" dirty="0"/>
              <a:t>Kontakte werden iterativ gelöst</a:t>
            </a:r>
          </a:p>
          <a:p>
            <a:r>
              <a:rPr lang="de-DE" sz="1500" dirty="0"/>
              <a:t>Mehr Iterationen = höhere </a:t>
            </a:r>
            <a:r>
              <a:rPr lang="de-DE" sz="1500" dirty="0" err="1"/>
              <a:t>genauigkeit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2060604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1567F-80E8-FB45-72C3-93BF5EFF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EE558C-466E-FAB0-FE21-831B1801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699589"/>
          </a:xfrm>
        </p:spPr>
        <p:txBody>
          <a:bodyPr>
            <a:normAutofit/>
          </a:bodyPr>
          <a:lstStyle/>
          <a:p>
            <a:r>
              <a:rPr lang="de-DE" sz="2900" dirty="0"/>
              <a:t>Bullet Physics Pipeline</a:t>
            </a:r>
            <a:endParaRPr lang="de-DE" sz="13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649C21-A779-EEF6-D2E1-11A36C07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6A38652F-56FB-6E4E-BCE8-F993DB3178CA}"/>
              </a:ext>
            </a:extLst>
          </p:cNvPr>
          <p:cNvSpPr txBox="1">
            <a:spLocks/>
          </p:cNvSpPr>
          <p:nvPr/>
        </p:nvSpPr>
        <p:spPr>
          <a:xfrm>
            <a:off x="314152" y="1346280"/>
            <a:ext cx="3980757" cy="2205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500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0B36EC61-8E8E-963D-3E7E-3F0F050E3388}"/>
              </a:ext>
            </a:extLst>
          </p:cNvPr>
          <p:cNvSpPr txBox="1">
            <a:spLocks/>
          </p:cNvSpPr>
          <p:nvPr/>
        </p:nvSpPr>
        <p:spPr>
          <a:xfrm>
            <a:off x="323850" y="1050539"/>
            <a:ext cx="6762750" cy="31404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sz="1500" dirty="0" err="1"/>
              <a:t>applyGravity</a:t>
            </a:r>
            <a:r>
              <a:rPr lang="de-DE" sz="1500" dirty="0"/>
              <a:t>() 		- Kräfte Anwenden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 err="1"/>
              <a:t>integrateVelocities</a:t>
            </a:r>
            <a:r>
              <a:rPr lang="de-DE" sz="1500" dirty="0"/>
              <a:t>()	- Geschwindigkeiten aktualisieren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 err="1"/>
              <a:t>collisionDetection</a:t>
            </a:r>
            <a:r>
              <a:rPr lang="de-DE" sz="1500" dirty="0"/>
              <a:t>()	- Kollisionen erkennen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 err="1"/>
              <a:t>generateContacts</a:t>
            </a:r>
            <a:r>
              <a:rPr lang="de-DE" sz="1500" dirty="0"/>
              <a:t>()	- Kontaktpunkte erzeugen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 err="1"/>
              <a:t>Solve</a:t>
            </a:r>
            <a:r>
              <a:rPr lang="de-DE" sz="1500" dirty="0"/>
              <a:t> Constraints()	- Kontakte / Impulse lösen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 err="1"/>
              <a:t>integrateTransforms</a:t>
            </a:r>
            <a:r>
              <a:rPr lang="de-DE" sz="1500" dirty="0"/>
              <a:t>()	- Positionen und Rotation aktualisieren</a:t>
            </a:r>
          </a:p>
        </p:txBody>
      </p:sp>
    </p:spTree>
    <p:extLst>
      <p:ext uri="{BB962C8B-B14F-4D97-AF65-F5344CB8AC3E}">
        <p14:creationId xmlns:p14="http://schemas.microsoft.com/office/powerpoint/2010/main" val="1012563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37A2-B59A-5931-D2FE-0280EC5BE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51F8AA4-2B0B-E704-DA4D-25095203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978285"/>
            <a:ext cx="4481836" cy="529569"/>
          </a:xfrm>
        </p:spPr>
        <p:txBody>
          <a:bodyPr/>
          <a:lstStyle/>
          <a:p>
            <a:r>
              <a:rPr lang="de-DE" dirty="0" err="1"/>
              <a:t>pybullet</a:t>
            </a:r>
            <a:r>
              <a:rPr lang="de-DE" dirty="0"/>
              <a:t> Demo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CB40EFD-B638-7190-67CD-DC93A1448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614" y="402468"/>
            <a:ext cx="4577458" cy="1862048"/>
          </a:xfrm>
        </p:spPr>
        <p:txBody>
          <a:bodyPr/>
          <a:lstStyle/>
          <a:p>
            <a:r>
              <a:rPr lang="de-DE" dirty="0"/>
              <a:t>7</a:t>
            </a:r>
          </a:p>
        </p:txBody>
      </p:sp>
      <p:pic>
        <p:nvPicPr>
          <p:cNvPr id="7" name="Bildplatzhalter">
            <a:extLst>
              <a:ext uri="{FF2B5EF4-FFF2-40B4-BE49-F238E27FC236}">
                <a16:creationId xmlns:a16="http://schemas.microsoft.com/office/drawing/2014/main" id="{51878486-22EB-7BA1-9B52-51A57D68F9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729" r="4729"/>
          <a:stretch/>
        </p:blipFill>
        <p:spPr/>
      </p:pic>
    </p:spTree>
    <p:extLst>
      <p:ext uri="{BB962C8B-B14F-4D97-AF65-F5344CB8AC3E}">
        <p14:creationId xmlns:p14="http://schemas.microsoft.com/office/powerpoint/2010/main" val="2919139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9A84C-559A-617A-3F72-AE9B67BC2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CB5A51-0EA9-4C67-ADEF-74061D06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699589"/>
          </a:xfrm>
        </p:spPr>
        <p:txBody>
          <a:bodyPr>
            <a:normAutofit/>
          </a:bodyPr>
          <a:lstStyle/>
          <a:p>
            <a:r>
              <a:rPr lang="de-DE" sz="2900" dirty="0"/>
              <a:t>Zusammenfassend / Ausblick</a:t>
            </a:r>
            <a:endParaRPr lang="de-DE" sz="13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951BB4-30B2-C38E-F5C3-3F1BA9B0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8BCB2558-B3D3-C504-BCD0-6FB35C808D24}"/>
              </a:ext>
            </a:extLst>
          </p:cNvPr>
          <p:cNvSpPr txBox="1">
            <a:spLocks/>
          </p:cNvSpPr>
          <p:nvPr/>
        </p:nvSpPr>
        <p:spPr>
          <a:xfrm>
            <a:off x="314152" y="1346280"/>
            <a:ext cx="3980757" cy="2205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500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774FC21D-2303-0CBE-F311-41F42FB1AA04}"/>
              </a:ext>
            </a:extLst>
          </p:cNvPr>
          <p:cNvSpPr txBox="1">
            <a:spLocks/>
          </p:cNvSpPr>
          <p:nvPr/>
        </p:nvSpPr>
        <p:spPr>
          <a:xfrm>
            <a:off x="323850" y="1050539"/>
            <a:ext cx="6762750" cy="31404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sz="1500" dirty="0"/>
              <a:t>Keine Perfekte Realität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/>
              <a:t>Kollisionen werden über kurze Impulse gelöst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/>
              <a:t>Besserer Solver für komplexe Kontakte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500" dirty="0"/>
              <a:t>Mehr Bedeutung durch VR, Robotik und realistischere Spielewelten</a:t>
            </a:r>
          </a:p>
        </p:txBody>
      </p:sp>
    </p:spTree>
    <p:extLst>
      <p:ext uri="{BB962C8B-B14F-4D97-AF65-F5344CB8AC3E}">
        <p14:creationId xmlns:p14="http://schemas.microsoft.com/office/powerpoint/2010/main" val="4114711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11282-B0E2-80F7-3C63-C329D6B65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B3C63BF-7949-1729-3149-CF3EA867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DDE5AB-5F2D-8012-BEA5-135666FF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50F-E03B-624E-B2AD-4F9591B58B1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BAE57EBA-1647-9465-9B2F-D14CC5A2519E}"/>
              </a:ext>
            </a:extLst>
          </p:cNvPr>
          <p:cNvSpPr txBox="1">
            <a:spLocks/>
          </p:cNvSpPr>
          <p:nvPr/>
        </p:nvSpPr>
        <p:spPr>
          <a:xfrm>
            <a:off x="323850" y="1383261"/>
            <a:ext cx="7424487" cy="27384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>
              <a:defRPr sz="1350">
                <a:solidFill>
                  <a:srgbClr val="3B515B"/>
                </a:solidFill>
                <a:latin typeface="Arial"/>
              </a:defRPr>
            </a:pPr>
            <a:r>
              <a:rPr lang="de-DE" dirty="0">
                <a:latin typeface="Arial"/>
              </a:rPr>
              <a:t>Erwin Coumans: Bullet Physics Simulation - </a:t>
            </a:r>
            <a:r>
              <a:rPr lang="de-DE" dirty="0" err="1">
                <a:latin typeface="Arial"/>
              </a:rPr>
              <a:t>Introduction</a:t>
            </a:r>
            <a:r>
              <a:rPr lang="de-DE" dirty="0">
                <a:latin typeface="Arial"/>
              </a:rPr>
              <a:t> </a:t>
            </a:r>
            <a:r>
              <a:rPr lang="de-DE" dirty="0" err="1">
                <a:latin typeface="Arial"/>
              </a:rPr>
              <a:t>to</a:t>
            </a:r>
            <a:r>
              <a:rPr lang="de-DE" dirty="0">
                <a:latin typeface="Arial"/>
              </a:rPr>
              <a:t> rigid </a:t>
            </a:r>
            <a:r>
              <a:rPr lang="de-DE" dirty="0" err="1">
                <a:latin typeface="Arial"/>
              </a:rPr>
              <a:t>body</a:t>
            </a:r>
            <a:r>
              <a:rPr lang="de-DE" dirty="0">
                <a:latin typeface="Arial"/>
              </a:rPr>
              <a:t> </a:t>
            </a:r>
            <a:r>
              <a:rPr lang="de-DE" dirty="0" err="1">
                <a:latin typeface="Arial"/>
              </a:rPr>
              <a:t>dynamics</a:t>
            </a:r>
            <a:r>
              <a:rPr lang="de-DE" dirty="0">
                <a:latin typeface="Arial"/>
              </a:rPr>
              <a:t> and </a:t>
            </a:r>
            <a:r>
              <a:rPr lang="de-DE" dirty="0" err="1">
                <a:latin typeface="Arial"/>
              </a:rPr>
              <a:t>collision</a:t>
            </a:r>
            <a:r>
              <a:rPr lang="de-DE" dirty="0">
                <a:latin typeface="Arial"/>
              </a:rPr>
              <a:t> </a:t>
            </a:r>
            <a:r>
              <a:rPr lang="de-DE" dirty="0" err="1">
                <a:latin typeface="Arial"/>
              </a:rPr>
              <a:t>detection</a:t>
            </a:r>
            <a:r>
              <a:rPr lang="de-DE" dirty="0">
                <a:latin typeface="Arial"/>
              </a:rPr>
              <a:t>, SIGGRAPH 2015.</a:t>
            </a:r>
          </a:p>
          <a:p>
            <a:pPr marL="400050" indent="-285750">
              <a:defRPr sz="1350">
                <a:solidFill>
                  <a:srgbClr val="3B515B"/>
                </a:solidFill>
                <a:latin typeface="Arial"/>
              </a:defRPr>
            </a:pPr>
            <a:r>
              <a:rPr lang="de-DE" dirty="0">
                <a:latin typeface="Arial"/>
              </a:rPr>
              <a:t>Bullet Physics SDK / bullet3: Dokumentation und </a:t>
            </a:r>
            <a:r>
              <a:rPr lang="de-DE" dirty="0" err="1">
                <a:latin typeface="Arial"/>
              </a:rPr>
              <a:t>Example</a:t>
            </a:r>
            <a:r>
              <a:rPr lang="de-DE" dirty="0">
                <a:latin typeface="Arial"/>
              </a:rPr>
              <a:t> Browser.</a:t>
            </a:r>
          </a:p>
          <a:p>
            <a:pPr marL="400050" indent="-285750">
              <a:defRPr sz="1350">
                <a:solidFill>
                  <a:srgbClr val="3B515B"/>
                </a:solidFill>
                <a:latin typeface="Arial"/>
              </a:defRPr>
            </a:pPr>
            <a:r>
              <a:rPr lang="de-DE" dirty="0" err="1">
                <a:latin typeface="Arial"/>
              </a:rPr>
              <a:t>pybullet</a:t>
            </a:r>
            <a:r>
              <a:rPr lang="de-DE" dirty="0">
                <a:latin typeface="Arial"/>
              </a:rPr>
              <a:t> Quickstart Guide: Python-API, GUI, Simulation </a:t>
            </a:r>
            <a:r>
              <a:rPr lang="de-DE" dirty="0" err="1">
                <a:latin typeface="Arial"/>
              </a:rPr>
              <a:t>Steps</a:t>
            </a:r>
            <a:r>
              <a:rPr lang="de-DE" dirty="0">
                <a:latin typeface="Arial"/>
              </a:rPr>
              <a:t>, URDF-Beispiele.</a:t>
            </a:r>
          </a:p>
          <a:p>
            <a:pPr marL="400050" indent="-285750">
              <a:defRPr sz="1350">
                <a:solidFill>
                  <a:srgbClr val="3B515B"/>
                </a:solidFill>
                <a:latin typeface="Arial"/>
              </a:defRPr>
            </a:pPr>
            <a:r>
              <a:rPr lang="de-DE" dirty="0">
                <a:latin typeface="Arial"/>
              </a:rPr>
              <a:t>Erin Catto: </a:t>
            </a:r>
            <a:r>
              <a:rPr lang="de-DE" dirty="0" err="1">
                <a:latin typeface="Arial"/>
              </a:rPr>
              <a:t>Numerical</a:t>
            </a:r>
            <a:r>
              <a:rPr lang="de-DE" dirty="0">
                <a:latin typeface="Arial"/>
              </a:rPr>
              <a:t> Methods und Constraint </a:t>
            </a:r>
            <a:r>
              <a:rPr lang="de-DE" dirty="0" err="1">
                <a:latin typeface="Arial"/>
              </a:rPr>
              <a:t>Solving</a:t>
            </a:r>
            <a:r>
              <a:rPr lang="de-DE" dirty="0">
                <a:latin typeface="Arial"/>
              </a:rPr>
              <a:t> in Game Physics.</a:t>
            </a:r>
          </a:p>
          <a:p>
            <a:pPr marL="400050" indent="-285750">
              <a:defRPr sz="1350">
                <a:solidFill>
                  <a:srgbClr val="3B515B"/>
                </a:solidFill>
                <a:latin typeface="Arial"/>
              </a:defRPr>
            </a:pPr>
            <a:r>
              <a:rPr lang="de-DE" dirty="0">
                <a:latin typeface="Arial"/>
              </a:rPr>
              <a:t>Gino van den Bergen: </a:t>
            </a:r>
            <a:r>
              <a:rPr lang="de-DE" dirty="0" err="1">
                <a:latin typeface="Arial"/>
              </a:rPr>
              <a:t>Collision</a:t>
            </a:r>
            <a:r>
              <a:rPr lang="de-DE" dirty="0">
                <a:latin typeface="Arial"/>
              </a:rPr>
              <a:t> </a:t>
            </a:r>
            <a:r>
              <a:rPr lang="de-DE" dirty="0" err="1">
                <a:latin typeface="Arial"/>
              </a:rPr>
              <a:t>Detection</a:t>
            </a:r>
            <a:r>
              <a:rPr lang="de-DE" dirty="0">
                <a:latin typeface="Arial"/>
              </a:rPr>
              <a:t> in Interactive 3D Environments.</a:t>
            </a:r>
          </a:p>
          <a:p>
            <a:pPr marL="400050" indent="-285750">
              <a:defRPr sz="1350">
                <a:solidFill>
                  <a:srgbClr val="3B515B"/>
                </a:solidFill>
                <a:latin typeface="Arial"/>
              </a:defRPr>
            </a:pPr>
            <a:r>
              <a:rPr lang="de-DE" dirty="0">
                <a:latin typeface="Arial"/>
              </a:rPr>
              <a:t>OpenAI / ChatGPT: KI-generierte Bilder zu Impuls, Kollision, Reibung und starren Körpern. Erstellt durch eigene Prompts für diese Präsentation, 2026.</a:t>
            </a:r>
          </a:p>
          <a:p>
            <a:pPr marL="400050" indent="-285750">
              <a:defRPr sz="1350">
                <a:solidFill>
                  <a:srgbClr val="3B515B"/>
                </a:solidFill>
                <a:latin typeface="Arial"/>
              </a:defRPr>
            </a:pPr>
            <a:endParaRPr lang="de-DE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271BB"/>
              </a:buClr>
              <a:buSzTx/>
              <a:buNone/>
              <a:tabLst/>
              <a:defRPr/>
            </a:pPr>
            <a:endParaRPr lang="de-DE" sz="1500" b="1" dirty="0">
              <a:solidFill>
                <a:srgbClr val="333333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737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">
            <a:extLst>
              <a:ext uri="{FF2B5EF4-FFF2-40B4-BE49-F238E27FC236}">
                <a16:creationId xmlns:a16="http://schemas.microsoft.com/office/drawing/2014/main" id="{74DD321D-6EB9-6C54-9B1C-3D2B6C14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/>
              <a:t>Warum Impulse-</a:t>
            </a:r>
            <a:r>
              <a:rPr lang="de-DE" dirty="0" err="1"/>
              <a:t>based</a:t>
            </a:r>
            <a:r>
              <a:rPr lang="de-DE" dirty="0"/>
              <a:t> Game Physics?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1BC2A0B0-AB43-1F55-5D9D-5919ECAEE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1131887"/>
            <a:ext cx="3299115" cy="288002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Glaubwürdigkeit</a:t>
            </a:r>
            <a:br>
              <a:rPr lang="de-DE" dirty="0"/>
            </a:br>
            <a:r>
              <a:rPr lang="de-DE" sz="1200" dirty="0"/>
              <a:t>Objekte sollen sich so bewegen, wie wir es erwarten</a:t>
            </a:r>
            <a:br>
              <a:rPr lang="de-DE" sz="1000" dirty="0"/>
            </a:br>
            <a:endParaRPr lang="de-DE" sz="1000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Echtzeit</a:t>
            </a:r>
            <a:br>
              <a:rPr lang="de-DE" dirty="0"/>
            </a:br>
            <a:r>
              <a:rPr lang="de-DE" sz="1200" dirty="0"/>
              <a:t>Die Simulation muss in jedem Frame schnell genug berechnet werden</a:t>
            </a:r>
            <a:br>
              <a:rPr lang="de-DE" sz="1200" dirty="0"/>
            </a:br>
            <a:endParaRPr lang="de-DE" sz="1200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Kontrolle</a:t>
            </a:r>
            <a:br>
              <a:rPr lang="de-DE" dirty="0"/>
            </a:br>
            <a:r>
              <a:rPr lang="de-DE" sz="1200" dirty="0"/>
              <a:t>Für Spiele plausibles Verhalten oft wichtiger als perfekte Physik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">
            <a:extLst>
              <a:ext uri="{FF2B5EF4-FFF2-40B4-BE49-F238E27FC236}">
                <a16:creationId xmlns:a16="http://schemas.microsoft.com/office/drawing/2014/main" id="{CA41CA52-6E3B-104C-0E6B-94B0BEB12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</p:spPr>
        <p:txBody>
          <a:bodyPr/>
          <a:lstStyle/>
          <a:p>
            <a:fld id="{309D5144-004E-1E45-907B-65C86CA25C3F}" type="slidenum">
              <a:rPr lang="de-DE" smtClean="0"/>
              <a:t>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15464C-AAAB-BC30-46D1-4EBE60E31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523" y="915343"/>
            <a:ext cx="1656407" cy="16564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18E695-25DB-022B-9ABD-9E7FA961D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523" y="2852624"/>
            <a:ext cx="1656407" cy="16564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F88F88-B083-C1E0-D8BB-1D89969E9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026" y="2852624"/>
            <a:ext cx="1656407" cy="16564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C9EA00F-13DD-4378-C6D6-70119F65B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026" y="915343"/>
            <a:ext cx="1656407" cy="16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8A801A98-3010-A70A-36EA-FCBA7BD8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/>
              <a:t>Was ist Bullet?</a:t>
            </a:r>
          </a:p>
        </p:txBody>
      </p:sp>
      <p:sp>
        <p:nvSpPr>
          <p:cNvPr id="6" name="Inhaltsplatzhalter">
            <a:extLst>
              <a:ext uri="{FF2B5EF4-FFF2-40B4-BE49-F238E27FC236}">
                <a16:creationId xmlns:a16="http://schemas.microsoft.com/office/drawing/2014/main" id="{57FC7F79-40F4-F2E6-E933-900B6CBC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31888"/>
            <a:ext cx="4464174" cy="2952750"/>
          </a:xfrm>
        </p:spPr>
        <p:txBody>
          <a:bodyPr/>
          <a:lstStyle/>
          <a:p>
            <a:r>
              <a:rPr lang="de-DE" dirty="0"/>
              <a:t>Rigid Body Simulation</a:t>
            </a:r>
            <a:br>
              <a:rPr lang="de-DE" dirty="0"/>
            </a:br>
            <a:r>
              <a:rPr lang="de-DE" sz="1000" dirty="0"/>
              <a:t>Bewegung fester Körper wie Würfel, Kugeln oder Fahrzeuge</a:t>
            </a:r>
            <a:br>
              <a:rPr lang="de-DE" sz="1000" dirty="0"/>
            </a:br>
            <a:endParaRPr lang="de-DE" dirty="0"/>
          </a:p>
          <a:p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br>
              <a:rPr lang="de-DE" dirty="0"/>
            </a:br>
            <a:r>
              <a:rPr lang="de-DE" sz="1000" dirty="0"/>
              <a:t>Erkennt, wann und wo Objekte miteinander kollidieren</a:t>
            </a:r>
            <a:br>
              <a:rPr lang="de-DE" sz="1000" dirty="0"/>
            </a:br>
            <a:endParaRPr lang="de-DE" sz="1000" dirty="0"/>
          </a:p>
          <a:p>
            <a:r>
              <a:rPr lang="de-DE" dirty="0"/>
              <a:t>Constraints</a:t>
            </a:r>
            <a:br>
              <a:rPr lang="de-DE" dirty="0"/>
            </a:br>
            <a:r>
              <a:rPr lang="de-DE" sz="1000" dirty="0"/>
              <a:t>Verbindungen und Einschränkungen, z.B. Gelenke, Achsen oder Limits</a:t>
            </a:r>
            <a:endParaRPr lang="de-DE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E826C4FB-6E57-5113-0AFF-7B4F3AA55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F9DC2FD-05A0-D004-F8F3-016F17902346}"/>
              </a:ext>
            </a:extLst>
          </p:cNvPr>
          <p:cNvSpPr/>
          <p:nvPr/>
        </p:nvSpPr>
        <p:spPr>
          <a:xfrm>
            <a:off x="5621546" y="630397"/>
            <a:ext cx="2717287" cy="5014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Python-Code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8BF3DEA2-1485-58D5-188B-C3CF2343E0CA}"/>
              </a:ext>
            </a:extLst>
          </p:cNvPr>
          <p:cNvSpPr/>
          <p:nvPr/>
        </p:nvSpPr>
        <p:spPr>
          <a:xfrm>
            <a:off x="5621546" y="1541065"/>
            <a:ext cx="2717287" cy="5014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pybullet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40D5571B-4677-482F-2F50-43B33CBA849A}"/>
              </a:ext>
            </a:extLst>
          </p:cNvPr>
          <p:cNvSpPr/>
          <p:nvPr/>
        </p:nvSpPr>
        <p:spPr>
          <a:xfrm>
            <a:off x="5621546" y="2456035"/>
            <a:ext cx="2717287" cy="5014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Bullet Physics Engine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24A646F-D7D1-0C49-3D20-1D3F34C92FBF}"/>
              </a:ext>
            </a:extLst>
          </p:cNvPr>
          <p:cNvSpPr/>
          <p:nvPr/>
        </p:nvSpPr>
        <p:spPr>
          <a:xfrm>
            <a:off x="5621546" y="3366701"/>
            <a:ext cx="2717287" cy="5014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Simulation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05316DC-3AF2-4561-0D54-6300639FC079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6980190" y="1131888"/>
            <a:ext cx="0" cy="409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FA6B77A-81D4-8385-FDC7-1D5FEA700D0D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6980190" y="2042556"/>
            <a:ext cx="0" cy="413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7A9BE3E-09EA-13FF-7B70-E97917AE76D2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6980190" y="2957526"/>
            <a:ext cx="0" cy="409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57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48640" y="1737360"/>
            <a:ext cx="1417320" cy="96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lang="de-DE" sz="1100" b="1" dirty="0" err="1">
                <a:solidFill>
                  <a:srgbClr val="3B515B"/>
                </a:solidFill>
                <a:latin typeface="Arial"/>
              </a:rPr>
              <a:t>Object</a:t>
            </a:r>
            <a:r>
              <a:rPr lang="de-DE" sz="1100" b="1" dirty="0">
                <a:solidFill>
                  <a:srgbClr val="3B515B"/>
                </a:solidFill>
                <a:latin typeface="Arial"/>
              </a:rPr>
              <a:t> Representation</a:t>
            </a:r>
            <a:endParaRPr sz="1100" b="1" dirty="0">
              <a:solidFill>
                <a:srgbClr val="3B515B"/>
              </a:solidFill>
              <a:latin typeface="Arial"/>
            </a:endParaRPr>
          </a:p>
          <a:p>
            <a:pPr>
              <a:spcBef>
                <a:spcPts val="400"/>
              </a:spcBef>
              <a:defRPr sz="900">
                <a:solidFill>
                  <a:srgbClr val="3B515B"/>
                </a:solidFill>
                <a:latin typeface="Arial"/>
              </a:defRPr>
            </a:pPr>
            <a:r>
              <a:rPr dirty="0">
                <a:latin typeface="Arial"/>
              </a:rPr>
              <a:t>Meshes, Polygons, Voxels</a:t>
            </a:r>
          </a:p>
        </p:txBody>
      </p:sp>
      <p:cxnSp>
        <p:nvCxnSpPr>
          <p:cNvPr id="10" name="Connector 9"/>
          <p:cNvCxnSpPr/>
          <p:nvPr/>
        </p:nvCxnSpPr>
        <p:spPr>
          <a:xfrm>
            <a:off x="1965960" y="2212848"/>
            <a:ext cx="246888" cy="0"/>
          </a:xfrm>
          <a:prstGeom prst="line">
            <a:avLst/>
          </a:prstGeom>
          <a:ln w="17780">
            <a:solidFill>
              <a:srgbClr val="9DA8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240280" y="1737360"/>
            <a:ext cx="1417320" cy="96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lang="de-DE" sz="1100" b="1" dirty="0" err="1">
                <a:solidFill>
                  <a:srgbClr val="3B515B"/>
                </a:solidFill>
                <a:latin typeface="Arial"/>
              </a:rPr>
              <a:t>Scenegraph</a:t>
            </a:r>
            <a:endParaRPr sz="1100" b="1" dirty="0">
              <a:solidFill>
                <a:srgbClr val="3B515B"/>
              </a:solidFill>
              <a:latin typeface="Arial"/>
            </a:endParaRPr>
          </a:p>
          <a:p>
            <a:pPr algn="ctr">
              <a:spcBef>
                <a:spcPts val="400"/>
              </a:spcBef>
              <a:defRPr sz="900">
                <a:solidFill>
                  <a:srgbClr val="3B515B"/>
                </a:solidFill>
                <a:latin typeface="Arial"/>
              </a:defRPr>
            </a:pPr>
            <a:r>
              <a:rPr dirty="0" err="1">
                <a:latin typeface="Arial"/>
              </a:rPr>
              <a:t>MuJoCo</a:t>
            </a:r>
            <a:r>
              <a:rPr dirty="0">
                <a:latin typeface="Arial"/>
              </a:rPr>
              <a:t> XML</a:t>
            </a:r>
          </a:p>
        </p:txBody>
      </p:sp>
      <p:cxnSp>
        <p:nvCxnSpPr>
          <p:cNvPr id="12" name="Connector 11"/>
          <p:cNvCxnSpPr/>
          <p:nvPr/>
        </p:nvCxnSpPr>
        <p:spPr>
          <a:xfrm>
            <a:off x="3657600" y="2212848"/>
            <a:ext cx="246888" cy="0"/>
          </a:xfrm>
          <a:prstGeom prst="line">
            <a:avLst/>
          </a:prstGeom>
          <a:ln w="17780">
            <a:solidFill>
              <a:srgbClr val="9DA8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931920" y="1737360"/>
            <a:ext cx="1417320" cy="96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sz="1100" b="1" dirty="0">
                <a:solidFill>
                  <a:srgbClr val="3B515B"/>
                </a:solidFill>
                <a:latin typeface="Arial"/>
              </a:rPr>
              <a:t>Collision Detection</a:t>
            </a:r>
          </a:p>
          <a:p>
            <a:pPr algn="ctr">
              <a:spcBef>
                <a:spcPts val="400"/>
              </a:spcBef>
              <a:defRPr sz="900">
                <a:solidFill>
                  <a:srgbClr val="3B515B"/>
                </a:solidFill>
                <a:latin typeface="Arial"/>
              </a:defRPr>
            </a:pPr>
            <a:r>
              <a:rPr dirty="0">
                <a:latin typeface="Arial"/>
              </a:rPr>
              <a:t>GJK, EPA</a:t>
            </a:r>
          </a:p>
        </p:txBody>
      </p:sp>
      <p:cxnSp>
        <p:nvCxnSpPr>
          <p:cNvPr id="14" name="Connector 13"/>
          <p:cNvCxnSpPr/>
          <p:nvPr/>
        </p:nvCxnSpPr>
        <p:spPr>
          <a:xfrm>
            <a:off x="5349240" y="2212848"/>
            <a:ext cx="246888" cy="0"/>
          </a:xfrm>
          <a:prstGeom prst="line">
            <a:avLst/>
          </a:prstGeom>
          <a:ln w="17780">
            <a:solidFill>
              <a:srgbClr val="9DA8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623560" y="1737360"/>
            <a:ext cx="1417320" cy="960120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sz="1200" b="1" dirty="0">
                <a:solidFill>
                  <a:srgbClr val="FFFFFF"/>
                </a:solidFill>
                <a:latin typeface="Arial"/>
              </a:rPr>
              <a:t>Heute</a:t>
            </a:r>
          </a:p>
          <a:p>
            <a:pPr algn="ctr">
              <a:spcBef>
                <a:spcPts val="400"/>
              </a:spcBef>
              <a:defRPr sz="900">
                <a:solidFill>
                  <a:srgbClr val="FFFFFF"/>
                </a:solidFill>
                <a:latin typeface="Arial"/>
              </a:defRPr>
            </a:pPr>
            <a:r>
              <a:rPr dirty="0">
                <a:latin typeface="Arial"/>
              </a:rPr>
              <a:t>Impulse-based Response</a:t>
            </a:r>
          </a:p>
        </p:txBody>
      </p:sp>
      <p:cxnSp>
        <p:nvCxnSpPr>
          <p:cNvPr id="16" name="Connector 15"/>
          <p:cNvCxnSpPr/>
          <p:nvPr/>
        </p:nvCxnSpPr>
        <p:spPr>
          <a:xfrm>
            <a:off x="7040880" y="2212848"/>
            <a:ext cx="246888" cy="0"/>
          </a:xfrm>
          <a:prstGeom prst="line">
            <a:avLst/>
          </a:prstGeom>
          <a:ln w="17780">
            <a:solidFill>
              <a:srgbClr val="9DA8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315200" y="1737360"/>
            <a:ext cx="1417320" cy="96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28" tIns="82296" rIns="109728" bIns="82296" rtlCol="0" anchor="ctr"/>
          <a:lstStyle/>
          <a:p>
            <a:pPr algn="ctr"/>
            <a:r>
              <a:rPr lang="de-DE" sz="1200" b="1" dirty="0">
                <a:solidFill>
                  <a:srgbClr val="3B515B"/>
                </a:solidFill>
                <a:latin typeface="Arial"/>
              </a:rPr>
              <a:t>Nächste Woche</a:t>
            </a:r>
            <a:endParaRPr sz="1200" b="1" dirty="0">
              <a:solidFill>
                <a:srgbClr val="3B515B"/>
              </a:solidFill>
              <a:latin typeface="Arial"/>
            </a:endParaRPr>
          </a:p>
          <a:p>
            <a:pPr algn="ctr">
              <a:spcBef>
                <a:spcPts val="400"/>
              </a:spcBef>
              <a:defRPr sz="900">
                <a:solidFill>
                  <a:srgbClr val="3B515B"/>
                </a:solidFill>
                <a:latin typeface="Arial"/>
              </a:defRPr>
            </a:pPr>
            <a:r>
              <a:rPr dirty="0">
                <a:latin typeface="Arial"/>
              </a:rPr>
              <a:t>Soft Contacts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3154680"/>
            <a:ext cx="7863840" cy="323165"/>
          </a:xfrm>
          <a:prstGeom prst="rect">
            <a:avLst/>
          </a:prstGeom>
          <a:solidFill>
            <a:srgbClr val="F5F7F8"/>
          </a:solidFill>
          <a:ln>
            <a:solidFill>
              <a:srgbClr val="B6BFC3"/>
            </a:solidFill>
          </a:ln>
        </p:spPr>
        <p:txBody>
          <a:bodyPr wrap="square" lIns="45720" rIns="45720">
            <a:spAutoFit/>
          </a:bodyPr>
          <a:lstStyle/>
          <a:p>
            <a:r>
              <a:rPr lang="de-DE" sz="1500" b="1" dirty="0" err="1">
                <a:solidFill>
                  <a:srgbClr val="3B515B"/>
                </a:solidFill>
                <a:latin typeface="Arial"/>
              </a:rPr>
              <a:t>Collision</a:t>
            </a:r>
            <a:r>
              <a:rPr lang="de-DE" sz="1500" b="1" dirty="0">
                <a:solidFill>
                  <a:srgbClr val="3B515B"/>
                </a:solidFill>
                <a:latin typeface="Arial"/>
              </a:rPr>
              <a:t> </a:t>
            </a:r>
            <a:r>
              <a:rPr lang="de-DE" sz="1500" b="1" dirty="0" err="1">
                <a:solidFill>
                  <a:srgbClr val="3B515B"/>
                </a:solidFill>
                <a:latin typeface="Arial"/>
              </a:rPr>
              <a:t>Detection</a:t>
            </a:r>
            <a:r>
              <a:rPr lang="de-DE" sz="1500" b="1" dirty="0">
                <a:solidFill>
                  <a:srgbClr val="3B515B"/>
                </a:solidFill>
                <a:latin typeface="Arial"/>
              </a:rPr>
              <a:t> erkennt den Kontakt – Game Physics berechnet die Reaktion.</a:t>
            </a:r>
            <a:endParaRPr sz="1500" b="1" dirty="0">
              <a:solidFill>
                <a:srgbClr val="3B515B"/>
              </a:solidFill>
              <a:latin typeface="Arial"/>
            </a:endParaRPr>
          </a:p>
        </p:txBody>
      </p:sp>
      <p:sp>
        <p:nvSpPr>
          <p:cNvPr id="19" name="Titel">
            <a:extLst>
              <a:ext uri="{FF2B5EF4-FFF2-40B4-BE49-F238E27FC236}">
                <a16:creationId xmlns:a16="http://schemas.microsoft.com/office/drawing/2014/main" id="{EBA8CE16-61F7-B25D-4A74-B65DDE02E072}"/>
              </a:ext>
            </a:extLst>
          </p:cNvPr>
          <p:cNvSpPr txBox="1">
            <a:spLocks/>
          </p:cNvSpPr>
          <p:nvPr/>
        </p:nvSpPr>
        <p:spPr>
          <a:xfrm>
            <a:off x="323850" y="339502"/>
            <a:ext cx="8496300" cy="57584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Einordnung in den Seminarplan</a:t>
            </a:r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AA3BA-E2F1-5426-677A-9A318AF9F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A692A0A-D6EF-23E0-3F30-5D909514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504310"/>
            <a:ext cx="4481836" cy="1003544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Rigid </a:t>
            </a:r>
            <a:r>
              <a:rPr lang="de-DE" dirty="0" err="1">
                <a:solidFill>
                  <a:schemeClr val="tx1"/>
                </a:solidFill>
              </a:rPr>
              <a:t>Bodies</a:t>
            </a:r>
            <a:r>
              <a:rPr lang="de-DE" dirty="0">
                <a:solidFill>
                  <a:schemeClr val="tx1"/>
                </a:solidFill>
              </a:rPr>
              <a:t> &amp; Simulation Loop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28840D4-6075-B43A-02B9-AC03324E0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614" y="402468"/>
            <a:ext cx="4577458" cy="1862048"/>
          </a:xfrm>
        </p:spPr>
        <p:txBody>
          <a:bodyPr/>
          <a:lstStyle/>
          <a:p>
            <a:r>
              <a:rPr lang="de-DE" dirty="0"/>
              <a:t>2</a:t>
            </a:r>
          </a:p>
        </p:txBody>
      </p:sp>
      <p:pic>
        <p:nvPicPr>
          <p:cNvPr id="7" name="Bildplatzhalter">
            <a:extLst>
              <a:ext uri="{FF2B5EF4-FFF2-40B4-BE49-F238E27FC236}">
                <a16:creationId xmlns:a16="http://schemas.microsoft.com/office/drawing/2014/main" id="{A2D19722-54AD-6DE7-B13E-7BB95E68DC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729" r="4729"/>
          <a:stretch/>
        </p:blipFill>
        <p:spPr/>
      </p:pic>
    </p:spTree>
    <p:extLst>
      <p:ext uri="{BB962C8B-B14F-4D97-AF65-F5344CB8AC3E}">
        <p14:creationId xmlns:p14="http://schemas.microsoft.com/office/powerpoint/2010/main" val="10768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048755AD-3788-E309-9397-66E6A2F7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4968230" cy="719360"/>
          </a:xfrm>
        </p:spPr>
        <p:txBody>
          <a:bodyPr>
            <a:normAutofit/>
          </a:bodyPr>
          <a:lstStyle/>
          <a:p>
            <a:r>
              <a:rPr lang="de-DE" dirty="0"/>
              <a:t>Was ist ein Rigid Body</a:t>
            </a:r>
            <a:br>
              <a:rPr lang="de-DE" b="0" dirty="0"/>
            </a:br>
            <a:r>
              <a:rPr lang="de-DE" sz="1100" b="0" dirty="0"/>
              <a:t>Ein </a:t>
            </a:r>
            <a:r>
              <a:rPr lang="de-DE" sz="1100" dirty="0"/>
              <a:t>Rigid Body </a:t>
            </a:r>
            <a:r>
              <a:rPr lang="de-DE" sz="1100" b="0" dirty="0"/>
              <a:t>ist ein </a:t>
            </a:r>
            <a:r>
              <a:rPr lang="de-DE" sz="1100" dirty="0"/>
              <a:t>Körper</a:t>
            </a:r>
            <a:r>
              <a:rPr lang="de-DE" sz="1100" b="0" dirty="0"/>
              <a:t>, der sich </a:t>
            </a:r>
            <a:r>
              <a:rPr lang="de-DE" sz="1100" dirty="0"/>
              <a:t>nicht verformt.</a:t>
            </a:r>
          </a:p>
        </p:txBody>
      </p:sp>
      <p:sp>
        <p:nvSpPr>
          <p:cNvPr id="7" name="Inhaltsplatzhalter">
            <a:extLst>
              <a:ext uri="{FF2B5EF4-FFF2-40B4-BE49-F238E27FC236}">
                <a16:creationId xmlns:a16="http://schemas.microsoft.com/office/drawing/2014/main" id="{28571464-1D08-02DA-1636-935AB311C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1888"/>
            <a:ext cx="4608513" cy="2952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Eigenschaften:</a:t>
            </a:r>
          </a:p>
          <a:p>
            <a:r>
              <a:rPr lang="de-DE" dirty="0"/>
              <a:t>Position</a:t>
            </a:r>
          </a:p>
          <a:p>
            <a:r>
              <a:rPr lang="de-DE" dirty="0"/>
              <a:t>Orientierung</a:t>
            </a:r>
          </a:p>
          <a:p>
            <a:r>
              <a:rPr lang="de-DE" dirty="0"/>
              <a:t>Masse</a:t>
            </a:r>
          </a:p>
          <a:p>
            <a:r>
              <a:rPr lang="de-DE" dirty="0"/>
              <a:t>Lineare Geschwindigkeit</a:t>
            </a:r>
          </a:p>
          <a:p>
            <a:r>
              <a:rPr lang="de-DE" dirty="0"/>
              <a:t>Winkelgeschwindigkeit</a:t>
            </a:r>
          </a:p>
          <a:p>
            <a:r>
              <a:rPr lang="de-DE" dirty="0"/>
              <a:t>Trägheit</a:t>
            </a:r>
          </a:p>
          <a:p>
            <a:r>
              <a:rPr lang="de-DE" dirty="0" err="1"/>
              <a:t>Collision</a:t>
            </a:r>
            <a:r>
              <a:rPr lang="de-DE" dirty="0"/>
              <a:t> Shape</a:t>
            </a:r>
          </a:p>
        </p:txBody>
      </p:sp>
      <p:pic>
        <p:nvPicPr>
          <p:cNvPr id="4" name="Bildplatzhalter">
            <a:extLst>
              <a:ext uri="{FF2B5EF4-FFF2-40B4-BE49-F238E27FC236}">
                <a16:creationId xmlns:a16="http://schemas.microsoft.com/office/drawing/2014/main" id="{2544169D-6CC7-2CE6-6C63-DB08D16803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-157" r="-1062"/>
          <a:stretch>
            <a:fillRect/>
          </a:stretch>
        </p:blipFill>
        <p:spPr>
          <a:xfrm>
            <a:off x="4977581" y="0"/>
            <a:ext cx="4166419" cy="5143500"/>
          </a:xfrm>
        </p:spPr>
      </p:pic>
    </p:spTree>
    <p:extLst>
      <p:ext uri="{BB962C8B-B14F-4D97-AF65-F5344CB8AC3E}">
        <p14:creationId xmlns:p14="http://schemas.microsoft.com/office/powerpoint/2010/main" val="2968316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8CEFF-BEEB-BE18-32E1-10D1B063D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80A3F723-8A79-DE79-3ACC-C6B7AE53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4968230" cy="719360"/>
          </a:xfrm>
        </p:spPr>
        <p:txBody>
          <a:bodyPr>
            <a:normAutofit/>
          </a:bodyPr>
          <a:lstStyle/>
          <a:p>
            <a:r>
              <a:rPr lang="de-DE"/>
              <a:t>6 Degrees of Freedom</a:t>
            </a:r>
            <a:br>
              <a:rPr lang="de-DE" b="0"/>
            </a:br>
            <a:endParaRPr lang="de-DE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">
                <a:extLst>
                  <a:ext uri="{FF2B5EF4-FFF2-40B4-BE49-F238E27FC236}">
                    <a16:creationId xmlns:a16="http://schemas.microsoft.com/office/drawing/2014/main" id="{C57B2D76-FBAF-70B8-A680-76F87A4B3AE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3850" y="1131888"/>
                <a:ext cx="4608513" cy="29527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b="1" dirty="0"/>
                  <a:t>Ein Rigid Body in 3D hat:</a:t>
                </a:r>
              </a:p>
              <a:p>
                <a:r>
                  <a:rPr lang="de-DE" dirty="0"/>
                  <a:t>3 Freiheitsgrade für Translation:</a:t>
                </a:r>
                <a:br>
                  <a:rPr lang="de-DE" dirty="0"/>
                </a:br>
                <a:r>
                  <a:rPr lang="de-DE" dirty="0"/>
                  <a:t>x, y, z</a:t>
                </a:r>
              </a:p>
              <a:p>
                <a:endParaRPr lang="de-DE" dirty="0"/>
              </a:p>
              <a:p>
                <a:r>
                  <a:rPr lang="de-DE" dirty="0"/>
                  <a:t>3 Freiheitsgrade für Rotation: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, β, </a:t>
                </a:r>
                <a:r>
                  <a:rPr lang="de-DE" i="1" dirty="0"/>
                  <a:t>γ</a:t>
                </a:r>
                <a:endParaRPr lang="de-DE" dirty="0"/>
              </a:p>
              <a:p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7" name="Inhaltsplatzhalter">
                <a:extLst>
                  <a:ext uri="{FF2B5EF4-FFF2-40B4-BE49-F238E27FC236}">
                    <a16:creationId xmlns:a16="http://schemas.microsoft.com/office/drawing/2014/main" id="{C57B2D76-FBAF-70B8-A680-76F87A4B3A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3850" y="1131888"/>
                <a:ext cx="4608513" cy="2952750"/>
              </a:xfrm>
              <a:blipFill>
                <a:blip r:embed="rId3"/>
                <a:stretch>
                  <a:fillRect l="-2646" t="-6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Bildplatzhalter">
            <a:extLst>
              <a:ext uri="{FF2B5EF4-FFF2-40B4-BE49-F238E27FC236}">
                <a16:creationId xmlns:a16="http://schemas.microsoft.com/office/drawing/2014/main" id="{C8348BAF-83A7-C643-7405-7CDFAEBABE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602" b="602"/>
          <a:stretch/>
        </p:blipFill>
        <p:spPr>
          <a:xfrm>
            <a:off x="4977581" y="0"/>
            <a:ext cx="4166419" cy="5143500"/>
          </a:xfrm>
        </p:spPr>
      </p:pic>
    </p:spTree>
    <p:extLst>
      <p:ext uri="{BB962C8B-B14F-4D97-AF65-F5344CB8AC3E}">
        <p14:creationId xmlns:p14="http://schemas.microsoft.com/office/powerpoint/2010/main" val="509521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Benutzerdefiniert 6">
      <a:dk1>
        <a:srgbClr val="333333"/>
      </a:dk1>
      <a:lt1>
        <a:srgbClr val="FFFFFF"/>
      </a:lt1>
      <a:dk2>
        <a:srgbClr val="0271BB"/>
      </a:dk2>
      <a:lt2>
        <a:srgbClr val="F0F3F6"/>
      </a:lt2>
      <a:accent1>
        <a:srgbClr val="E2001A"/>
      </a:accent1>
      <a:accent2>
        <a:srgbClr val="0271BB"/>
      </a:accent2>
      <a:accent3>
        <a:srgbClr val="3B515B"/>
      </a:accent3>
      <a:accent4>
        <a:srgbClr val="F07F8C"/>
      </a:accent4>
      <a:accent5>
        <a:srgbClr val="80B8DD"/>
      </a:accent5>
      <a:accent6>
        <a:srgbClr val="9DA8AD"/>
      </a:accent6>
      <a:hlink>
        <a:srgbClr val="0271BB"/>
      </a:hlink>
      <a:folHlink>
        <a:srgbClr val="80B8D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3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TheSans UHH" panose="020B050205030202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522-Vorlage-PPT-v12" id="{93E51D71-30E6-944F-AF76-1663F22A654C}" vid="{1A941132-CFFB-364C-ACFC-9EF91DACCF55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3898</Words>
  <Application>Microsoft Macintosh PowerPoint</Application>
  <PresentationFormat>Bildschirmpräsentation (16:9)</PresentationFormat>
  <Paragraphs>701</Paragraphs>
  <Slides>39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46" baseType="lpstr">
      <vt:lpstr>Aptos</vt:lpstr>
      <vt:lpstr>Arial</vt:lpstr>
      <vt:lpstr>Calibri</vt:lpstr>
      <vt:lpstr>Cambria Math</vt:lpstr>
      <vt:lpstr>Wingdings</vt:lpstr>
      <vt:lpstr>Office Theme</vt:lpstr>
      <vt:lpstr>Benutzerdefiniertes Design</vt:lpstr>
      <vt:lpstr>Impulse-based Game Physics</vt:lpstr>
      <vt:lpstr>Agenda</vt:lpstr>
      <vt:lpstr>Einordnung</vt:lpstr>
      <vt:lpstr>Warum Impulse-based Game Physics?</vt:lpstr>
      <vt:lpstr>Was ist Bullet?</vt:lpstr>
      <vt:lpstr>PowerPoint-Präsentation</vt:lpstr>
      <vt:lpstr>Rigid Bodies &amp; Simulation Loop</vt:lpstr>
      <vt:lpstr>Was ist ein Rigid Body Ein Rigid Body ist ein Körper, der sich nicht verformt.</vt:lpstr>
      <vt:lpstr>6 Degrees of Freedom </vt:lpstr>
      <vt:lpstr>Rigid Body Simulation Loop</vt:lpstr>
      <vt:lpstr>Game Physics ist diskret</vt:lpstr>
      <vt:lpstr>Bewegung &amp; Numerical Integration</vt:lpstr>
      <vt:lpstr>Von Kraft zu Bewegung</vt:lpstr>
      <vt:lpstr>Von Newton zu Impulsen</vt:lpstr>
      <vt:lpstr>Numerical Integration</vt:lpstr>
      <vt:lpstr>Symplectic Euler</vt:lpstr>
      <vt:lpstr>Collision Detection als Grundlage</vt:lpstr>
      <vt:lpstr>Collision Detection vs. Collision Response</vt:lpstr>
      <vt:lpstr>Contact Information</vt:lpstr>
      <vt:lpstr>Impulse-based Collision Response</vt:lpstr>
      <vt:lpstr>Von Kraft zu Bewegung</vt:lpstr>
      <vt:lpstr>Conservation of Momentum (Impulserhaltung)</vt:lpstr>
      <vt:lpstr>Beispiel: Ball trifft Boden</vt:lpstr>
      <vt:lpstr>Relative Velocity</vt:lpstr>
      <vt:lpstr>Impulsberechnung Wie Groß muss der Impuls sein?</vt:lpstr>
      <vt:lpstr>Kontaktimpuls anwenden</vt:lpstr>
      <vt:lpstr>Impuls wirkt auf Rotation</vt:lpstr>
      <vt:lpstr>Impuls wirkt auf Rotation mathematisch</vt:lpstr>
      <vt:lpstr>Effective Mass</vt:lpstr>
      <vt:lpstr>Contact Constraints, Restitution, Friction</vt:lpstr>
      <vt:lpstr>Restitution: Bounciness</vt:lpstr>
      <vt:lpstr>Friction</vt:lpstr>
      <vt:lpstr>Single Collision Solver</vt:lpstr>
      <vt:lpstr>Penetration Correction</vt:lpstr>
      <vt:lpstr>Sequential Impulse Solver</vt:lpstr>
      <vt:lpstr>Bullet Physics Pipeline</vt:lpstr>
      <vt:lpstr>pybullet Demo</vt:lpstr>
      <vt:lpstr>Zusammenfassend / Ausblick</vt:lpstr>
      <vt:lpstr>Quellen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Pascal Spethmann</cp:lastModifiedBy>
  <cp:revision>3</cp:revision>
  <dcterms:created xsi:type="dcterms:W3CDTF">2013-01-27T09:14:16Z</dcterms:created>
  <dcterms:modified xsi:type="dcterms:W3CDTF">2026-06-03T07:38:52Z</dcterms:modified>
  <cp:category/>
</cp:coreProperties>
</file>