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4"/>
  </p:sldMasterIdLst>
  <p:notesMasterIdLst>
    <p:notesMasterId r:id="rId50"/>
  </p:notesMasterIdLst>
  <p:handoutMasterIdLst>
    <p:handoutMasterId r:id="rId51"/>
  </p:handoutMasterIdLst>
  <p:sldIdLst>
    <p:sldId id="666" r:id="rId5"/>
    <p:sldId id="776" r:id="rId6"/>
    <p:sldId id="767" r:id="rId7"/>
    <p:sldId id="748" r:id="rId8"/>
    <p:sldId id="665" r:id="rId9"/>
    <p:sldId id="768" r:id="rId10"/>
    <p:sldId id="777" r:id="rId11"/>
    <p:sldId id="778" r:id="rId12"/>
    <p:sldId id="779" r:id="rId13"/>
    <p:sldId id="780" r:id="rId14"/>
    <p:sldId id="781" r:id="rId15"/>
    <p:sldId id="783" r:id="rId16"/>
    <p:sldId id="785" r:id="rId17"/>
    <p:sldId id="782" r:id="rId18"/>
    <p:sldId id="786" r:id="rId19"/>
    <p:sldId id="787" r:id="rId20"/>
    <p:sldId id="761" r:id="rId21"/>
    <p:sldId id="763" r:id="rId22"/>
    <p:sldId id="762" r:id="rId23"/>
    <p:sldId id="788" r:id="rId24"/>
    <p:sldId id="789" r:id="rId25"/>
    <p:sldId id="790" r:id="rId26"/>
    <p:sldId id="791" r:id="rId27"/>
    <p:sldId id="792" r:id="rId28"/>
    <p:sldId id="793" r:id="rId29"/>
    <p:sldId id="794" r:id="rId30"/>
    <p:sldId id="795" r:id="rId31"/>
    <p:sldId id="796" r:id="rId32"/>
    <p:sldId id="797" r:id="rId33"/>
    <p:sldId id="798" r:id="rId34"/>
    <p:sldId id="799" r:id="rId35"/>
    <p:sldId id="800" r:id="rId36"/>
    <p:sldId id="801" r:id="rId37"/>
    <p:sldId id="802" r:id="rId38"/>
    <p:sldId id="803" r:id="rId39"/>
    <p:sldId id="804" r:id="rId40"/>
    <p:sldId id="805" r:id="rId41"/>
    <p:sldId id="806" r:id="rId42"/>
    <p:sldId id="807" r:id="rId43"/>
    <p:sldId id="808" r:id="rId44"/>
    <p:sldId id="668" r:id="rId45"/>
    <p:sldId id="764" r:id="rId46"/>
    <p:sldId id="784" r:id="rId47"/>
    <p:sldId id="809" r:id="rId48"/>
    <p:sldId id="810" r:id="rId4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3E2AF788-D441-43C8-93DE-ADBF878BAA7E}">
          <p14:sldIdLst>
            <p14:sldId id="666"/>
            <p14:sldId id="776"/>
            <p14:sldId id="767"/>
            <p14:sldId id="748"/>
          </p14:sldIdLst>
        </p14:section>
        <p14:section name="Agenda" id="{51DFB730-FB59-D749-AB4F-2445B42367D8}">
          <p14:sldIdLst>
            <p14:sldId id="665"/>
            <p14:sldId id="768"/>
            <p14:sldId id="777"/>
            <p14:sldId id="778"/>
            <p14:sldId id="779"/>
            <p14:sldId id="780"/>
            <p14:sldId id="781"/>
            <p14:sldId id="783"/>
            <p14:sldId id="785"/>
            <p14:sldId id="782"/>
            <p14:sldId id="786"/>
            <p14:sldId id="787"/>
            <p14:sldId id="761"/>
            <p14:sldId id="763"/>
            <p14:sldId id="762"/>
            <p14:sldId id="788"/>
            <p14:sldId id="789"/>
            <p14:sldId id="790"/>
            <p14:sldId id="791"/>
            <p14:sldId id="792"/>
            <p14:sldId id="793"/>
            <p14:sldId id="794"/>
            <p14:sldId id="795"/>
            <p14:sldId id="796"/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  <p14:sldId id="807"/>
            <p14:sldId id="808"/>
            <p14:sldId id="668"/>
            <p14:sldId id="764"/>
            <p14:sldId id="784"/>
            <p14:sldId id="809"/>
            <p14:sldId id="8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312597-6606-9E3A-D41D-F5C602AFE954}" name="Tobias Wegener" initials="TW" userId="S::tobias.wegener@uni-hamburg.de::6b6b4fba-7ccc-4b6b-a6f1-d5cf079027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ne Neumann" initials="AN" lastIdx="3" clrIdx="0">
    <p:extLst>
      <p:ext uri="{19B8F6BF-5375-455C-9EA6-DF929625EA0E}">
        <p15:presenceInfo xmlns:p15="http://schemas.microsoft.com/office/powerpoint/2012/main" userId="Ariane Neu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271BB"/>
    <a:srgbClr val="3B515B"/>
    <a:srgbClr val="3C515B"/>
    <a:srgbClr val="80B8DD"/>
    <a:srgbClr val="E2001A"/>
    <a:srgbClr val="E5F5FA"/>
    <a:srgbClr val="000000"/>
    <a:srgbClr val="9DA8AD"/>
    <a:srgbClr val="B6B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3" autoAdjust="0"/>
    <p:restoredTop sz="96327" autoAdjust="0"/>
  </p:normalViewPr>
  <p:slideViewPr>
    <p:cSldViewPr snapToObjects="1">
      <p:cViewPr varScale="1">
        <p:scale>
          <a:sx n="171" d="100"/>
          <a:sy n="171" d="100"/>
        </p:scale>
        <p:origin x="850" y="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4984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22579-3BCF-D748-A2B1-13C370832227}" type="datetimeFigureOut">
              <a:rPr lang="de-DE" smtClean="0">
                <a:latin typeface="Arial" panose="020B0604020202020204" pitchFamily="34" charset="0"/>
              </a:rPr>
              <a:t>24.06.2026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D7AD7-FD44-8444-A38A-7B8FFD50E3B1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6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2E59258-C19A-D949-846D-8B6CB38182F3}" type="datetimeFigureOut">
              <a:rPr lang="de-DE" smtClean="0"/>
              <a:pPr/>
              <a:t>24.06.2026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C606240-9D1C-3843-B28E-77756B6151F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27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79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E7ECB-3C59-5FA9-600F-16807EAF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2079BB3-54AB-8690-0815-C3E6049E0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5093067-395E-36BA-6A5C-D9B6A0A20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9DDC37-EEDB-DE5D-8994-0A3CA59EF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85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EC4F8-2D31-C5CF-0FC9-350824E41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6C4EC82-0008-7117-4356-A3B600F81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7B9A393-785E-321A-37BF-1AEFA9106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A10FDD-F92D-77A8-BBE6-780B3D414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06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79874-D243-4987-A15F-94CAE0709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EF1BA07-06BE-E9C7-64D7-4C17149A1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99FCBE3-7DC8-CEFA-B69C-7C9952C8F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E7DB0D-1830-5524-E2B8-0072512F9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90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 descr="Logo der Universität Hamburg">
            <a:extLst>
              <a:ext uri="{FF2B5EF4-FFF2-40B4-BE49-F238E27FC236}">
                <a16:creationId xmlns:a16="http://schemas.microsoft.com/office/drawing/2014/main" id="{7B0EE754-E1E0-A5A0-D9D1-3B741E903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303444"/>
            <a:ext cx="4824536" cy="492443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00000"/>
              </a:lnSpc>
              <a:defRPr sz="26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1" name="Person">
            <a:extLst>
              <a:ext uri="{FF2B5EF4-FFF2-40B4-BE49-F238E27FC236}">
                <a16:creationId xmlns:a16="http://schemas.microsoft.com/office/drawing/2014/main" id="{D42A4AC9-20EE-7518-5501-9C75AFE90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535" y="4083918"/>
            <a:ext cx="4824536" cy="354896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FCBF30C3-33D1-752C-FC76-BA17BF1B52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371950"/>
            <a:ext cx="4824536" cy="4318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6264" y="0"/>
            <a:ext cx="3482192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0E1FD2E4-6DF4-BF5A-4349-163545BE0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8404" y="4869835"/>
            <a:ext cx="490052" cy="273665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2725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lau/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">
            <a:extLst>
              <a:ext uri="{FF2B5EF4-FFF2-40B4-BE49-F238E27FC236}">
                <a16:creationId xmlns:a16="http://schemas.microsoft.com/office/drawing/2014/main" id="{5AFF9095-81B9-BCB9-F995-76D7A95E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3507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375967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1A332F47-736B-CDE0-6752-F10D3D68B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5C11D619-E32A-2CEE-9965-9C829412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4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mit schmal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4968230" cy="575841"/>
          </a:xfrm>
        </p:spPr>
        <p:txBody>
          <a:bodyPr l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4608190" cy="2952750"/>
          </a:xfrm>
        </p:spPr>
        <p:txBody>
          <a:bodyPr l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9901" y="0"/>
            <a:ext cx="3481933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6C21B6C-1199-7410-D70C-DF13D6B43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338EC3EA-D4DA-303C-806E-472FC6B32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9AAC19B7-37FD-AA89-39AA-F7DF9419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4BFEEC7F-37CA-96F1-CC3A-8A300A1C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49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mit breitem Fot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2807990" cy="57584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2807990" cy="2952750"/>
          </a:xfrm>
        </p:spPr>
        <p:txBody>
          <a:bodyPr lIns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2500" y="0"/>
            <a:ext cx="56517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F379341-4B7C-56ED-E5CE-3AF27C9C07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69835"/>
            <a:ext cx="786607" cy="273665"/>
          </a:xfrm>
          <a:solidFill>
            <a:schemeClr val="tx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11" name="Datumsplatzhalter">
            <a:extLst>
              <a:ext uri="{FF2B5EF4-FFF2-40B4-BE49-F238E27FC236}">
                <a16:creationId xmlns:a16="http://schemas.microsoft.com/office/drawing/2014/main" id="{7D88BC12-8F4E-BFC6-264F-89270375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">
            <a:extLst>
              <a:ext uri="{FF2B5EF4-FFF2-40B4-BE49-F238E27FC236}">
                <a16:creationId xmlns:a16="http://schemas.microsoft.com/office/drawing/2014/main" id="{F86D739E-9299-6C18-D483-F75B8037A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3" name="UHH-Logo">
            <a:extLst>
              <a:ext uri="{FF2B5EF4-FFF2-40B4-BE49-F238E27FC236}">
                <a16:creationId xmlns:a16="http://schemas.microsoft.com/office/drawing/2014/main" id="{C5C0F380-ADA6-104E-BE5C-DE52B098D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850" y="4413600"/>
            <a:ext cx="1192162" cy="3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35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(mit Beschreib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ues Rechteck">
            <a:extLst>
              <a:ext uri="{FF2B5EF4-FFF2-40B4-BE49-F238E27FC236}">
                <a16:creationId xmlns:a16="http://schemas.microsoft.com/office/drawing/2014/main" id="{14BDBED3-5910-DE22-D9E0-EF5709BC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62364" y="0"/>
            <a:ext cx="348163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5256262" cy="2952750"/>
          </a:xfrm>
        </p:spPr>
        <p:txBody>
          <a:bodyPr l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50074" y="1131888"/>
            <a:ext cx="2870076" cy="1922866"/>
          </a:xfrm>
        </p:spPr>
        <p:txBody>
          <a:bodyPr lIns="0" anchor="t" anchorCtr="0">
            <a:normAutofit/>
          </a:bodyPr>
          <a:lstStyle>
            <a:lvl1pPr marL="285750" indent="-285750"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F6365823-088A-8693-C71E-3BE224B7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0406DA75-B94C-88A6-DC22-02C95D67C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670BC1F-CA78-59FB-8906-557B8A8BB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2364" y="4615010"/>
            <a:ext cx="24997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24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964934C-EA16-90F9-FF01-DDA26AEA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8A498CDC-352F-BF56-E3E4-9366FD040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B324906E-3EC6-43D0-38B0-7F3BC8939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511DF910-5AC6-4699-67BD-422B03AEE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491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A6F2484B-6A49-A01C-CB00-04C3C61D9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6EB1508-E0F4-F09F-03BC-AA73731C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AA413CEF-D37C-976C-E37F-68A4D6D8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775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4994"/>
            <a:ext cx="3960118" cy="2949644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1134994"/>
            <a:ext cx="3960118" cy="2949644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3094" y="4616957"/>
            <a:ext cx="70299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256A2770-1A1F-77F6-78D7-E44AEAE9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BB2272B-6D56-1FA3-D138-FFB24858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110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>
            <a:extLst>
              <a:ext uri="{FF2B5EF4-FFF2-40B4-BE49-F238E27FC236}">
                <a16:creationId xmlns:a16="http://schemas.microsoft.com/office/drawing/2014/main" id="{CD2ED777-FF9B-1F8E-A73B-AE96714D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37D0021-4AE9-12EF-77C5-6E40087C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33330"/>
            <a:ext cx="3960117" cy="61193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5A6B0E0E-75A2-F94A-0962-615DE4EB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879600"/>
            <a:ext cx="3960117" cy="22050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4117240-25E0-9C7E-438D-28789BCE67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60033" y="1133330"/>
            <a:ext cx="396011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CE98A3E-1FE1-0DB5-2352-C9DF207F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033" y="1879600"/>
            <a:ext cx="3960117" cy="22050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">
            <a:extLst>
              <a:ext uri="{FF2B5EF4-FFF2-40B4-BE49-F238E27FC236}">
                <a16:creationId xmlns:a16="http://schemas.microsoft.com/office/drawing/2014/main" id="{2D7E17B0-6C39-E84C-8C98-5FA3A41C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1D790461-F92A-CC5D-2798-7693BAA1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DDED3A4E-19FA-52ED-810A-479DD1F2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421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1CA5E38-AD06-052F-D243-EF2FC83E6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3168650" cy="575841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C6CD7452-71E2-D02E-ACAE-A574F4E5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1" y="1131888"/>
            <a:ext cx="3168650" cy="2952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7610A72B-21A5-96FD-DCC8-D60D15D1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339503"/>
            <a:ext cx="4932362" cy="3745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32C229D4-8F43-CC72-97C2-B0866651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B98D548-7EFA-0993-27E3-142384E1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3A89B385-8C99-FB81-B57F-F3ED4EB9C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536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">
            <a:extLst>
              <a:ext uri="{FF2B5EF4-FFF2-40B4-BE49-F238E27FC236}">
                <a16:creationId xmlns:a16="http://schemas.microsoft.com/office/drawing/2014/main" id="{A7BA631A-EF29-8182-4001-4759D6684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3168650" cy="575841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9690B3AD-4342-072E-81A9-FF969E28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1" y="1543050"/>
            <a:ext cx="3168650" cy="254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">
            <a:extLst>
              <a:ext uri="{FF2B5EF4-FFF2-40B4-BE49-F238E27FC236}">
                <a16:creationId xmlns:a16="http://schemas.microsoft.com/office/drawing/2014/main" id="{2922ACD9-FFDA-7A98-706E-2EE5D82A6D4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67944" y="339725"/>
            <a:ext cx="4752206" cy="37449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2" name="Foliennummernplatzhalter">
            <a:extLst>
              <a:ext uri="{FF2B5EF4-FFF2-40B4-BE49-F238E27FC236}">
                <a16:creationId xmlns:a16="http://schemas.microsoft.com/office/drawing/2014/main" id="{42E28986-8242-C2CB-3C35-2C7D2E91C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3094" y="4616957"/>
            <a:ext cx="70299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38E4443A-0699-BA84-956E-50A918F28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2B7E7A43-F431-D033-68A6-04D5F8AE6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94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breites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85CCA211-4FA3-DE47-9381-1796FDA2B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405505"/>
            <a:ext cx="2879996" cy="422039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10000"/>
              </a:lnSpc>
              <a:defRPr sz="20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Person">
            <a:extLst>
              <a:ext uri="{FF2B5EF4-FFF2-40B4-BE49-F238E27FC236}">
                <a16:creationId xmlns:a16="http://schemas.microsoft.com/office/drawing/2014/main" id="{49607EE8-9A52-264C-0A8E-04314631BB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536" y="4083918"/>
            <a:ext cx="2879998" cy="354896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None/>
              <a:defRPr sz="1400" b="1" i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DA956C75-6071-5A72-5101-E9E0F0B38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444206"/>
            <a:ext cx="2883933" cy="4318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de-DE"/>
              <a:t>Datum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2501" y="0"/>
            <a:ext cx="5651499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75D257FE-24B9-E7DF-27AC-9DC6B024DE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88860" y="4869835"/>
            <a:ext cx="459596" cy="273665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</a:t>
            </a:r>
          </a:p>
        </p:txBody>
      </p:sp>
    </p:spTree>
    <p:extLst>
      <p:ext uri="{BB962C8B-B14F-4D97-AF65-F5344CB8AC3E}">
        <p14:creationId xmlns:p14="http://schemas.microsoft.com/office/powerpoint/2010/main" val="219927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3FE6B7B-AECD-5DB3-3C5A-BC472D3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90EE0EAE-B40D-ABFA-DF3B-1E0A271EB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73D19A3A-9D19-25EC-0099-B725FA01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EAEFFCCA-FF96-1BD5-82EC-A8E5D8FC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CC773BF3-EE87-D7D3-42AC-14118F40B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442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">
            <a:extLst>
              <a:ext uri="{FF2B5EF4-FFF2-40B4-BE49-F238E27FC236}">
                <a16:creationId xmlns:a16="http://schemas.microsoft.com/office/drawing/2014/main" id="{739204E3-4520-F5FE-68EE-32837232A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223D141D-59D3-B9C9-964F-A39EADF2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81C2F92-9DFB-31EA-C968-2E1243100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B38C2671-C222-21BA-E35B-E77593FA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ADBC56CA-4587-858F-4917-69D3A260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13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ohn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A58A1DC7-81D7-0178-6AA2-CE7389355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5" name="Titel">
            <a:extLst>
              <a:ext uri="{FF2B5EF4-FFF2-40B4-BE49-F238E27FC236}">
                <a16:creationId xmlns:a16="http://schemas.microsoft.com/office/drawing/2014/main" id="{19332011-8135-2225-4921-150D6415C2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219822"/>
            <a:ext cx="6912768" cy="1027845"/>
          </a:xfrm>
        </p:spPr>
        <p:txBody>
          <a:bodyPr wrap="square" lIns="0" anchor="b" anchorCtr="0">
            <a:normAutofit/>
          </a:bodyPr>
          <a:lstStyle>
            <a:lvl1pPr algn="l">
              <a:lnSpc>
                <a:spcPct val="110000"/>
              </a:lnSpc>
              <a:defRPr sz="2400"/>
            </a:lvl1pPr>
          </a:lstStyle>
          <a:p>
            <a:r>
              <a:rPr lang="de-DE" dirty="0"/>
              <a:t>Vorstellung des neuen Exzellenzclusters „Understanding XYZ“</a:t>
            </a:r>
          </a:p>
        </p:txBody>
      </p:sp>
      <p:sp>
        <p:nvSpPr>
          <p:cNvPr id="9" name="Person">
            <a:extLst>
              <a:ext uri="{FF2B5EF4-FFF2-40B4-BE49-F238E27FC236}">
                <a16:creationId xmlns:a16="http://schemas.microsoft.com/office/drawing/2014/main" id="{6C7258FA-754E-8F00-113F-DF369E71B0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19672" y="4432093"/>
            <a:ext cx="5976664" cy="319630"/>
          </a:xfrm>
        </p:spPr>
        <p:txBody>
          <a:bodyPr wrap="none" t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(Titel) Vorname Nachname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561DAFA2-5F25-5D62-43E1-96363D6D69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443958"/>
            <a:ext cx="1084057" cy="44145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11467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131887"/>
            <a:ext cx="6192366" cy="2952751"/>
          </a:xfrm>
        </p:spPr>
        <p:txBody>
          <a:bodyPr lIns="0">
            <a:normAutofit/>
          </a:bodyPr>
          <a:lstStyle>
            <a:lvl1pPr marL="342900" indent="-432000">
              <a:lnSpc>
                <a:spcPct val="110000"/>
              </a:lnSpc>
              <a:spcBef>
                <a:spcPts val="1800"/>
              </a:spcBef>
              <a:buSzPct val="180000"/>
              <a:buFont typeface="+mj-lt"/>
              <a:buAutoNum type="arabicPlain"/>
              <a:defRPr sz="2000"/>
            </a:lvl1pPr>
            <a:lvl2pPr marL="8001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2pPr>
            <a:lvl3pPr marL="12573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3pPr>
            <a:lvl4pPr marL="17145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4pPr>
            <a:lvl5pPr marL="21717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B159FC35-01D5-3D9B-4190-D9C5FC36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E4430A3C-2541-14FB-44D9-E3672892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29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 (zweispaltig)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9622"/>
            <a:ext cx="8064574" cy="2448695"/>
          </a:xfrm>
        </p:spPr>
        <p:txBody>
          <a:bodyPr lIns="0" numCol="2" spcCol="180000"/>
          <a:lstStyle>
            <a:lvl1pPr marL="342900" indent="-342900">
              <a:lnSpc>
                <a:spcPct val="110000"/>
              </a:lnSpc>
              <a:buSzPct val="180000"/>
              <a:buFont typeface="+mj-lt"/>
              <a:buAutoNum type="arabicPlain"/>
              <a:defRPr/>
            </a:lvl1pPr>
            <a:lvl2pPr marL="742950" indent="-28575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2pPr>
            <a:lvl3pPr marL="12573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3pPr>
            <a:lvl4pPr marL="17145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4pPr>
            <a:lvl5pPr marL="21717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A8BD811-AB80-6771-3C5B-8A71DDAD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13CB44A2-3722-CFA6-C04F-90B773B5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28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480009"/>
            <a:ext cx="4481836" cy="1027845"/>
          </a:xfrm>
        </p:spPr>
        <p:txBody>
          <a:bodyPr anchor="b">
            <a:spAutoFit/>
          </a:bodyPr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17A60BCC-5616-273E-2AA8-BB9E0C10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FA120FAF-72E8-3893-7931-08E06A0777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2614" y="402468"/>
            <a:ext cx="4577458" cy="1987980"/>
          </a:xfrm>
        </p:spPr>
        <p:txBody>
          <a:bodyPr wrap="square" lIns="0">
            <a:spAutoFit/>
          </a:bodyPr>
          <a:lstStyle>
            <a:lvl1pPr marL="0" indent="0">
              <a:buNone/>
              <a:defRPr sz="115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1500" y="0"/>
            <a:ext cx="34927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D440C51C-B06F-CB2E-ED83-8E483E777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4" name="UHH-Logo">
            <a:extLst>
              <a:ext uri="{FF2B5EF4-FFF2-40B4-BE49-F238E27FC236}">
                <a16:creationId xmlns:a16="http://schemas.microsoft.com/office/drawing/2014/main" id="{D9B3E6FA-960E-96B0-B53A-73021BB11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27776"/>
            <a:ext cx="1769139" cy="820237"/>
          </a:xfrm>
          <a:prstGeom prst="rect">
            <a:avLst/>
          </a:prstGeom>
        </p:spPr>
      </p:pic>
      <p:sp>
        <p:nvSpPr>
          <p:cNvPr id="6" name="Datumsplatzhalter">
            <a:extLst>
              <a:ext uri="{FF2B5EF4-FFF2-40B4-BE49-F238E27FC236}">
                <a16:creationId xmlns:a16="http://schemas.microsoft.com/office/drawing/2014/main" id="{6F15DAC3-6FD9-0866-D987-4FF0DF5E7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BE06C47F-82E8-8701-5EC1-831DF30A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57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(auf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9C441111-369E-A65C-85C0-6BD35550F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2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DF8F1031-7DA1-B48B-66B9-8557FAFE0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8499"/>
            <a:ext cx="3419872" cy="1283937"/>
          </a:xfrm>
          <a:solidFill>
            <a:schemeClr val="accent2"/>
          </a:solidFill>
        </p:spPr>
        <p:txBody>
          <a:bodyPr wrap="square" lIns="540000" tIns="270000" rIns="360000" bIns="270000" anchor="b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DB7858C6-DCA2-C893-3EE8-987458DD8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D369F843-3366-1209-6128-E5DC123E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09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952751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9B302F5-284F-3079-6EAC-C920CD76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1C7B469-3DC0-7EC7-FA90-6C165FB1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9367073-303F-D294-FFA0-CB0A3A8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CEE53C70-75A7-A62E-53DB-69DDC21A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123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blau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2060DD5D-EE2C-1DE9-17FB-CFD0B6F6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952751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tx1"/>
              </a:buClr>
              <a:defRPr/>
            </a:lvl1pPr>
            <a:lvl2pPr>
              <a:lnSpc>
                <a:spcPct val="110000"/>
              </a:lnSpc>
              <a:buClr>
                <a:schemeClr val="tx1"/>
              </a:buClr>
              <a:defRPr/>
            </a:lvl2pPr>
            <a:lvl3pPr>
              <a:lnSpc>
                <a:spcPct val="110000"/>
              </a:lnSpc>
              <a:buClr>
                <a:schemeClr val="tx1"/>
              </a:buClr>
              <a:defRPr/>
            </a:lvl3pPr>
            <a:lvl4pPr>
              <a:lnSpc>
                <a:spcPct val="110000"/>
              </a:lnSpc>
              <a:buClr>
                <a:schemeClr val="tx1"/>
              </a:buClr>
              <a:defRPr/>
            </a:lvl4pPr>
            <a:lvl5pPr>
              <a:lnSpc>
                <a:spcPct val="110000"/>
              </a:lnSpc>
              <a:buClr>
                <a:schemeClr val="tx1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4587A11D-BE80-671B-6AF9-9C02BBFD0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3FCC813-C10C-BF29-F6C2-5F382BA4E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6114D8C-4BDC-53CF-1F7F-A0EAB3E23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UHH-Logo">
            <a:extLst>
              <a:ext uri="{FF2B5EF4-FFF2-40B4-BE49-F238E27FC236}">
                <a16:creationId xmlns:a16="http://schemas.microsoft.com/office/drawing/2014/main" id="{08341B6D-86FB-2C48-9ED7-E618429B1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850" y="4413600"/>
            <a:ext cx="1192162" cy="3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29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">
            <a:extLst>
              <a:ext uri="{FF2B5EF4-FFF2-40B4-BE49-F238E27FC236}">
                <a16:creationId xmlns:a16="http://schemas.microsoft.com/office/drawing/2014/main" id="{42467729-862C-ACCE-B8E1-699AA571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C447979-4F8F-513E-6D67-85083E82B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31887"/>
            <a:ext cx="8496300" cy="29333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A38D8480-7034-8749-BB95-7BE05B39A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C8655903-FC10-2F8E-CBB3-890499D62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UHH-Logo">
            <a:extLst>
              <a:ext uri="{FF2B5EF4-FFF2-40B4-BE49-F238E27FC236}">
                <a16:creationId xmlns:a16="http://schemas.microsoft.com/office/drawing/2014/main" id="{EA56778A-D8C2-3522-4BDE-8E5736FA4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27776"/>
            <a:ext cx="1769139" cy="820237"/>
          </a:xfrm>
          <a:prstGeom prst="rect">
            <a:avLst/>
          </a:prstGeom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F0FD46E1-37CF-B929-B565-E8D8B2CAE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80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9" r:id="rId2"/>
    <p:sldLayoutId id="2147483720" r:id="rId3"/>
    <p:sldLayoutId id="2147483738" r:id="rId4"/>
    <p:sldLayoutId id="2147483739" r:id="rId5"/>
    <p:sldLayoutId id="2147483711" r:id="rId6"/>
    <p:sldLayoutId id="2147483735" r:id="rId7"/>
    <p:sldLayoutId id="2147483710" r:id="rId8"/>
    <p:sldLayoutId id="2147483722" r:id="rId9"/>
    <p:sldLayoutId id="2147483740" r:id="rId10"/>
    <p:sldLayoutId id="2147483727" r:id="rId11"/>
    <p:sldLayoutId id="2147483728" r:id="rId12"/>
    <p:sldLayoutId id="2147483726" r:id="rId13"/>
    <p:sldLayoutId id="2147483714" r:id="rId14"/>
    <p:sldLayoutId id="2147483715" r:id="rId15"/>
    <p:sldLayoutId id="2147483712" r:id="rId16"/>
    <p:sldLayoutId id="2147483713" r:id="rId17"/>
    <p:sldLayoutId id="2147483716" r:id="rId18"/>
    <p:sldLayoutId id="2147483717" r:id="rId19"/>
    <p:sldLayoutId id="2147483718" r:id="rId20"/>
    <p:sldLayoutId id="2147483719" r:id="rId2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lang="de-DE" sz="26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4" orient="horz" pos="3026" userDrawn="1">
          <p15:clr>
            <a:srgbClr val="F26B43"/>
          </p15:clr>
        </p15:guide>
        <p15:guide id="5" orient="horz" pos="2573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3560" userDrawn="1">
          <p15:clr>
            <a:srgbClr val="F26B43"/>
          </p15:clr>
        </p15:guide>
        <p15:guide id="8" pos="2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gamer.com/games/action/i-cannot-get-enough-of-the-space-marine-2-videos-with-all-them-swarming-tyranids/" TargetMode="External"/><Relationship Id="rId2" Type="http://schemas.openxmlformats.org/officeDocument/2006/relationships/hyperlink" Target="https://pixabay.com/users/myriams-fotos-1627417/?utm_source=link-attribution&amp;utm_medium=referral&amp;utm_campaign=image&amp;utm_content=4024243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softologyblog.wordpress.com/2018/02/05/history-dependant-cellular-automata" TargetMode="External"/><Relationship Id="rId4" Type="http://schemas.openxmlformats.org/officeDocument/2006/relationships/hyperlink" Target="https://scalastic.io/en/drone-swarms-collective-intelligence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nford.edu/people/eroberts/courses/soco/projects/2008-09/modeling-natural-systems/boids.html" TargetMode="External"/><Relationship Id="rId2" Type="http://schemas.openxmlformats.org/officeDocument/2006/relationships/hyperlink" Target="https://team.inria.fr/imagine/files/2014/10/flocks-hers-and-schools.pdf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n.wikipedia.org/wiki/Octree" TargetMode="External"/><Relationship Id="rId4" Type="http://schemas.openxmlformats.org/officeDocument/2006/relationships/hyperlink" Target="https://www.researchgate.net/publication/326306568_Synchronizing_Parallel_Geometric_Algorithms_on_Multi-Core_Machine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Manual/com.unity.physics.html" TargetMode="External"/><Relationship Id="rId2" Type="http://schemas.openxmlformats.org/officeDocument/2006/relationships/hyperlink" Target="https://docs.unity3d.com/Packages/com.unity.entities@latest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unity.com/dot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705C76A-0CEE-5B65-5E61-E23757629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325528"/>
            <a:ext cx="4824536" cy="492443"/>
          </a:xfrm>
        </p:spPr>
        <p:txBody>
          <a:bodyPr/>
          <a:lstStyle/>
          <a:p>
            <a:r>
              <a:rPr lang="de-DE" dirty="0"/>
              <a:t>Swarm Simulation</a:t>
            </a:r>
          </a:p>
        </p:txBody>
      </p:sp>
      <p:sp>
        <p:nvSpPr>
          <p:cNvPr id="3" name="Untertitel">
            <a:extLst>
              <a:ext uri="{FF2B5EF4-FFF2-40B4-BE49-F238E27FC236}">
                <a16:creationId xmlns:a16="http://schemas.microsoft.com/office/drawing/2014/main" id="{6ABA5C89-5204-85CE-7E3B-09DDAC7DF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3062616"/>
            <a:ext cx="4824536" cy="354896"/>
          </a:xfrm>
        </p:spPr>
        <p:txBody>
          <a:bodyPr>
            <a:normAutofit/>
          </a:bodyPr>
          <a:lstStyle/>
          <a:p>
            <a:r>
              <a:rPr lang="de-DE" dirty="0"/>
              <a:t>Karim Sehili</a:t>
            </a:r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1494E04C-AED1-60FB-0958-39C2E55F99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501" y="3887526"/>
            <a:ext cx="4824536" cy="431800"/>
          </a:xfrm>
        </p:spPr>
        <p:txBody>
          <a:bodyPr/>
          <a:lstStyle/>
          <a:p>
            <a:r>
              <a:rPr lang="de-DE" dirty="0"/>
              <a:t>Seminar: Inside A Physics Engine</a:t>
            </a:r>
          </a:p>
        </p:txBody>
      </p:sp>
      <p:pic>
        <p:nvPicPr>
          <p:cNvPr id="15" name="Grafik" descr="Wortmarke der Fakultät für Mathematik, Informatik und Naturwissenschaften">
            <a:extLst>
              <a:ext uri="{FF2B5EF4-FFF2-40B4-BE49-F238E27FC236}">
                <a16:creationId xmlns:a16="http://schemas.microsoft.com/office/drawing/2014/main" id="{436F1327-4FD0-40FF-27F8-791B8056A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600851"/>
            <a:ext cx="1656184" cy="386723"/>
          </a:xfrm>
          <a:prstGeom prst="rect">
            <a:avLst/>
          </a:prstGeom>
        </p:spPr>
      </p:pic>
      <p:pic>
        <p:nvPicPr>
          <p:cNvPr id="6" name="Bildplatzhalter">
            <a:extLst>
              <a:ext uri="{FF2B5EF4-FFF2-40B4-BE49-F238E27FC236}">
                <a16:creationId xmlns:a16="http://schemas.microsoft.com/office/drawing/2014/main" id="{3CF9BA12-B8BD-B390-ED6D-646818C410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7963" r="27963"/>
          <a:stretch/>
        </p:blipFill>
        <p:spPr>
          <a:xfrm>
            <a:off x="5666264" y="0"/>
            <a:ext cx="3482192" cy="5143500"/>
          </a:xfrm>
        </p:spPr>
      </p:pic>
      <p:sp>
        <p:nvSpPr>
          <p:cNvPr id="4" name="Datum">
            <a:extLst>
              <a:ext uri="{FF2B5EF4-FFF2-40B4-BE49-F238E27FC236}">
                <a16:creationId xmlns:a16="http://schemas.microsoft.com/office/drawing/2014/main" id="{9F05DA9A-B463-4461-C45A-B950BC5053C9}"/>
              </a:ext>
            </a:extLst>
          </p:cNvPr>
          <p:cNvSpPr txBox="1">
            <a:spLocks/>
          </p:cNvSpPr>
          <p:nvPr/>
        </p:nvSpPr>
        <p:spPr>
          <a:xfrm>
            <a:off x="395536" y="3507854"/>
            <a:ext cx="4824536" cy="4318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  <a:r>
              <a:rPr lang="de-DE" dirty="0"/>
              <a:t>2.06.2026</a:t>
            </a:r>
          </a:p>
        </p:txBody>
      </p:sp>
    </p:spTree>
    <p:extLst>
      <p:ext uri="{BB962C8B-B14F-4D97-AF65-F5344CB8AC3E}">
        <p14:creationId xmlns:p14="http://schemas.microsoft.com/office/powerpoint/2010/main" val="71000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DA3EF-18B1-E5AD-F3FD-051D1F600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B5EA4569-8383-BCA9-8E6B-BCCD7AFF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Craig Reynolds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EF2A0117-4C44-0CEE-A723-C0A1F81F1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/>
          <a:lstStyle/>
          <a:p>
            <a:r>
              <a:rPr lang="de-DE" dirty="0"/>
              <a:t>Craig Reynolds, Informatiker bei der Firma </a:t>
            </a:r>
            <a:r>
              <a:rPr lang="de-DE" dirty="0" err="1"/>
              <a:t>Symbolics</a:t>
            </a:r>
            <a:endParaRPr lang="de-DE" dirty="0"/>
          </a:p>
          <a:p>
            <a:r>
              <a:rPr lang="de-DE" dirty="0"/>
              <a:t>Entwickelte das erste </a:t>
            </a:r>
            <a:r>
              <a:rPr lang="de-DE" dirty="0" err="1"/>
              <a:t>Flocking</a:t>
            </a:r>
            <a:r>
              <a:rPr lang="de-DE" dirty="0"/>
              <a:t>-Modell in 1986 </a:t>
            </a:r>
          </a:p>
          <a:p>
            <a:r>
              <a:rPr lang="de-DE" dirty="0"/>
              <a:t>Begriff: "Boid" = Kurzform von "</a:t>
            </a:r>
            <a:r>
              <a:rPr lang="de-DE" dirty="0" err="1"/>
              <a:t>bird-oid</a:t>
            </a:r>
            <a:r>
              <a:rPr lang="de-DE" dirty="0"/>
              <a:t> </a:t>
            </a:r>
            <a:r>
              <a:rPr lang="de-DE" dirty="0" err="1"/>
              <a:t>object</a:t>
            </a:r>
            <a:r>
              <a:rPr lang="de-DE" dirty="0"/>
              <a:t>" (vogelartiges Objekt)</a:t>
            </a:r>
          </a:p>
        </p:txBody>
      </p:sp>
    </p:spTree>
    <p:extLst>
      <p:ext uri="{BB962C8B-B14F-4D97-AF65-F5344CB8AC3E}">
        <p14:creationId xmlns:p14="http://schemas.microsoft.com/office/powerpoint/2010/main" val="262636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1E4B5-49C5-B135-7D07-556795679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630F7305-33DB-487E-3489-2D196028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SIGGRAPH-Paper von 1987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84517527-E15E-D0D8-B7D5-39681B6A5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/>
          <a:lstStyle/>
          <a:p>
            <a:r>
              <a:rPr lang="de-DE" dirty="0"/>
              <a:t>Titel des Papers: "</a:t>
            </a:r>
            <a:r>
              <a:rPr lang="de-DE" dirty="0" err="1"/>
              <a:t>Flocks</a:t>
            </a:r>
            <a:r>
              <a:rPr lang="de-DE" dirty="0"/>
              <a:t>, Herds, and Schools: A Distributed Behavioral Model„</a:t>
            </a:r>
          </a:p>
          <a:p>
            <a:r>
              <a:rPr lang="de-DE" dirty="0"/>
              <a:t>Veröffentlicht in: </a:t>
            </a:r>
            <a:r>
              <a:rPr lang="de-DE" i="1" dirty="0"/>
              <a:t>Computer Graphics</a:t>
            </a:r>
            <a:r>
              <a:rPr lang="de-DE" dirty="0"/>
              <a:t>, SIGGRAPH 1987</a:t>
            </a:r>
          </a:p>
          <a:p>
            <a:r>
              <a:rPr lang="de-DE" dirty="0"/>
              <a:t>Meilenstein in Computergrafik und </a:t>
            </a:r>
            <a:r>
              <a:rPr lang="de-DE" dirty="0" err="1"/>
              <a:t>Artificial</a:t>
            </a:r>
            <a:r>
              <a:rPr lang="de-DE" dirty="0"/>
              <a:t>-Life-Forschung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C73EC-86CA-67E0-8D47-695D3F362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419622"/>
            <a:ext cx="2961760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9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E8B30-BD66-0C46-18C9-6285CCEF5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>
            <a:extLst>
              <a:ext uri="{FF2B5EF4-FFF2-40B4-BE49-F238E27FC236}">
                <a16:creationId xmlns:a16="http://schemas.microsoft.com/office/drawing/2014/main" id="{8A42C247-E9B9-3A8B-865F-1EF9928BFF00}"/>
              </a:ext>
            </a:extLst>
          </p:cNvPr>
          <p:cNvSpPr txBox="1">
            <a:spLocks/>
          </p:cNvSpPr>
          <p:nvPr/>
        </p:nvSpPr>
        <p:spPr>
          <a:xfrm>
            <a:off x="-17748" y="2067697"/>
            <a:ext cx="9144000" cy="1512165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 fontScale="92500" lnSpcReduction="2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b="1" i="0" kern="1200">
                <a:solidFill>
                  <a:srgbClr val="0271BB"/>
                </a:solidFill>
                <a:latin typeface="TheSans UHH" panose="020B0502050302020203" pitchFamily="34" charset="0"/>
                <a:ea typeface="+mj-ea"/>
                <a:cs typeface="TheSans UHH" panose="020B0502050302020203" pitchFamily="34" charset="0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en-US" sz="26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Yet all evidence indicates that flock motion</a:t>
            </a:r>
          </a:p>
          <a:p>
            <a:pPr>
              <a:lnSpc>
                <a:spcPct val="110000"/>
              </a:lnSpc>
              <a:defRPr/>
            </a:pPr>
            <a:r>
              <a:rPr lang="en-US" sz="26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must be merely the aggregate result of the actions of individual animals, each acting solely on</a:t>
            </a:r>
          </a:p>
          <a:p>
            <a:pPr>
              <a:lnSpc>
                <a:spcPct val="110000"/>
              </a:lnSpc>
              <a:defRPr/>
            </a:pPr>
            <a:r>
              <a:rPr lang="en-US" sz="26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basis of its own local perception of the world.</a:t>
            </a:r>
            <a:endParaRPr lang="de-DE" sz="26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Anführungszeichen">
            <a:extLst>
              <a:ext uri="{FF2B5EF4-FFF2-40B4-BE49-F238E27FC236}">
                <a16:creationId xmlns:a16="http://schemas.microsoft.com/office/drawing/2014/main" id="{B72C1DCD-B766-874A-1F62-8326B3AA8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485078" y="0"/>
            <a:ext cx="2159000" cy="17796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rgbClr val="0271BB"/>
                </a:solidFill>
                <a:latin typeface="TheSans UHH" panose="020B0502050302020203" pitchFamily="34" charset="0"/>
                <a:ea typeface="+mj-ea"/>
                <a:cs typeface="TheSans UHH" panose="020B0502050302020203" pitchFamily="34" charset="0"/>
              </a:defRPr>
            </a:lvl1pPr>
          </a:lstStyle>
          <a:p>
            <a:r>
              <a:rPr lang="de-DE" sz="1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„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883BDD-2A4F-126C-97B0-9859E05A5EFB}"/>
              </a:ext>
            </a:extLst>
          </p:cNvPr>
          <p:cNvSpPr txBox="1"/>
          <p:nvPr/>
        </p:nvSpPr>
        <p:spPr>
          <a:xfrm>
            <a:off x="6516216" y="4541227"/>
            <a:ext cx="2364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Reynolds, C. W. (1987)</a:t>
            </a:r>
            <a:endParaRPr lang="de-DE" sz="1600" dirty="0">
              <a:latin typeface="TheSans UHH" panose="020B0502050302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410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30282-06AE-BC36-386B-EDA145807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717190A3-BCC0-62B0-3865-CC54A418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223484"/>
            <a:ext cx="4481836" cy="529569"/>
          </a:xfrm>
        </p:spPr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Boids</a:t>
            </a:r>
            <a:r>
              <a:rPr lang="de-DE" dirty="0"/>
              <a:t>-Algorithmus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58EC1DAE-A880-C3E8-1C8C-D5C5D2008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402468"/>
            <a:ext cx="4577458" cy="1862048"/>
          </a:xfrm>
        </p:spPr>
        <p:txBody>
          <a:bodyPr/>
          <a:lstStyle/>
          <a:p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292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06722-0125-4E47-54FE-5404B8496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DC54E6C1-AD42-1F25-5FDC-485A92407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Boid Translation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1C71A42F-131B-26CF-1954-CF289095C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/>
          <a:lstStyle/>
          <a:p>
            <a:r>
              <a:rPr lang="de-DE" dirty="0"/>
              <a:t>Ein Boid besteht (minimal) aus: Position (Vektor) + Geschwindigkeit (Vektor)</a:t>
            </a:r>
          </a:p>
          <a:p>
            <a:r>
              <a:rPr lang="de-DE" dirty="0"/>
              <a:t>Update:</a:t>
            </a:r>
          </a:p>
          <a:p>
            <a:pPr lvl="1"/>
            <a:r>
              <a:rPr lang="de-DE" dirty="0"/>
              <a:t>Neue Geschwindigkeit = alte Geschwindigkeit + Beschleunigung · Zeitschritt Neue Position = alte Position + neue Geschwindigkeit · Zeitschritt</a:t>
            </a:r>
          </a:p>
          <a:p>
            <a:endParaRPr lang="de-DE" dirty="0"/>
          </a:p>
          <a:p>
            <a:r>
              <a:rPr lang="de-DE" dirty="0"/>
              <a:t>Beschleunigung -</a:t>
            </a:r>
            <a:r>
              <a:rPr lang="en-US" dirty="0"/>
              <a:t>&gt; </a:t>
            </a:r>
            <a:r>
              <a:rPr lang="en-US" dirty="0" err="1"/>
              <a:t>Boids-Regeln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51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1C444-B4DE-A7CC-FB19-4D53771F4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34BA7AE8-4F02-35C8-BBAD-C8E7168A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Steering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259DE7CB-D03C-4C53-7F90-45ADC2D5B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/>
          <a:lstStyle/>
          <a:p>
            <a:r>
              <a:rPr lang="de-DE" dirty="0"/>
              <a:t>Lenkkraft (Steering Force) = gewünschte Geschwindigkeit − aktuelle Geschwindigkeit </a:t>
            </a:r>
          </a:p>
          <a:p>
            <a:r>
              <a:rPr lang="de-DE" dirty="0"/>
              <a:t>Begrenzt damit Bewegungen nicht unrealistisch abrupt wirken</a:t>
            </a:r>
          </a:p>
        </p:txBody>
      </p:sp>
    </p:spTree>
    <p:extLst>
      <p:ext uri="{BB962C8B-B14F-4D97-AF65-F5344CB8AC3E}">
        <p14:creationId xmlns:p14="http://schemas.microsoft.com/office/powerpoint/2010/main" val="387940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856BF-8F54-B258-730C-02E73FDB3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04785E5B-B64C-2BDA-86CC-84912A34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Die lokale Nachbarschaft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D9B09A2E-F100-662B-6BEB-636F637C3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/>
          <a:lstStyle/>
          <a:p>
            <a:r>
              <a:rPr lang="de-DE" dirty="0"/>
              <a:t>Ein Boid reagiert nur auf Nachbarn innerhalb eines </a:t>
            </a:r>
            <a:r>
              <a:rPr lang="de-DE" b="1" dirty="0"/>
              <a:t>Wahrnehmungsradius</a:t>
            </a:r>
            <a:r>
              <a:rPr lang="de-DE" dirty="0"/>
              <a:t> </a:t>
            </a:r>
          </a:p>
          <a:p>
            <a:r>
              <a:rPr lang="de-DE" dirty="0"/>
              <a:t>Wahrnehmung wird mit der Entfernung schwächer</a:t>
            </a:r>
          </a:p>
        </p:txBody>
      </p:sp>
    </p:spTree>
    <p:extLst>
      <p:ext uri="{BB962C8B-B14F-4D97-AF65-F5344CB8AC3E}">
        <p14:creationId xmlns:p14="http://schemas.microsoft.com/office/powerpoint/2010/main" val="3418811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B4BE4660-5F58-43BF-4953-56B0640E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 1: </a:t>
            </a:r>
            <a:r>
              <a:rPr lang="de-DE" dirty="0" err="1"/>
              <a:t>Seperation</a:t>
            </a:r>
            <a:endParaRPr lang="de-DE" dirty="0"/>
          </a:p>
        </p:txBody>
      </p:sp>
      <p:grpSp>
        <p:nvGrpSpPr>
          <p:cNvPr id="9" name="Gruppieren" descr="01">
            <a:extLst>
              <a:ext uri="{FF2B5EF4-FFF2-40B4-BE49-F238E27FC236}">
                <a16:creationId xmlns:a16="http://schemas.microsoft.com/office/drawing/2014/main" id="{72360CA9-83AA-4A4B-6047-1CE1021AC6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804248" y="1851670"/>
            <a:ext cx="1440160" cy="1440160"/>
            <a:chOff x="6408204" y="1851670"/>
            <a:chExt cx="1440160" cy="1440160"/>
          </a:xfrm>
        </p:grpSpPr>
        <p:sp>
          <p:nvSpPr>
            <p:cNvPr id="7" name="Oval">
              <a:extLst>
                <a:ext uri="{FF2B5EF4-FFF2-40B4-BE49-F238E27FC236}">
                  <a16:creationId xmlns:a16="http://schemas.microsoft.com/office/drawing/2014/main" id="{21FA1C1F-1BF1-66D9-A215-906E54B6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08204" y="1851670"/>
              <a:ext cx="1440160" cy="1440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Zahl">
              <a:extLst>
                <a:ext uri="{FF2B5EF4-FFF2-40B4-BE49-F238E27FC236}">
                  <a16:creationId xmlns:a16="http://schemas.microsoft.com/office/drawing/2014/main" id="{E0988752-6161-2149-33F2-EC300D4B03E6}"/>
                </a:ext>
              </a:extLst>
            </p:cNvPr>
            <p:cNvSpPr txBox="1"/>
            <p:nvPr/>
          </p:nvSpPr>
          <p:spPr>
            <a:xfrm>
              <a:off x="6444208" y="2141153"/>
              <a:ext cx="13681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0" dirty="0">
                  <a:solidFill>
                    <a:schemeClr val="accent2"/>
                  </a:solidFill>
                </a:rPr>
                <a:t>01</a:t>
              </a:r>
            </a:p>
          </p:txBody>
        </p:sp>
      </p:grpSp>
      <p:cxnSp>
        <p:nvCxnSpPr>
          <p:cNvPr id="3" name="Linie">
            <a:extLst>
              <a:ext uri="{FF2B5EF4-FFF2-40B4-BE49-F238E27FC236}">
                <a16:creationId xmlns:a16="http://schemas.microsoft.com/office/drawing/2014/main" id="{D3CE4F9E-9E5A-A008-D30B-90C40D89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7524328" y="3291830"/>
            <a:ext cx="0" cy="18516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">
            <a:extLst>
              <a:ext uri="{FF2B5EF4-FFF2-40B4-BE49-F238E27FC236}">
                <a16:creationId xmlns:a16="http://schemas.microsoft.com/office/drawing/2014/main" id="{157FB277-7BDD-0181-DA4E-AAF37F0CF904}"/>
              </a:ext>
            </a:extLst>
          </p:cNvPr>
          <p:cNvSpPr txBox="1"/>
          <p:nvPr/>
        </p:nvSpPr>
        <p:spPr>
          <a:xfrm>
            <a:off x="827584" y="1834839"/>
            <a:ext cx="5688627" cy="1418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de-DE" sz="2000" dirty="0"/>
              <a:t>Lenke so, dass du Zusammenstöße mit nahen Nachbarn vermeidest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de-DE" sz="1600" dirty="0"/>
              <a:t>Für jeden Nachbarn in der Nähe berechne den Vektor, der von ihm weg zeigt</a:t>
            </a:r>
            <a:endParaRPr lang="de-DE" sz="16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6007B-C99A-B3FC-8B16-0759AB93A972}"/>
              </a:ext>
            </a:extLst>
          </p:cNvPr>
          <p:cNvSpPr txBox="1"/>
          <p:nvPr/>
        </p:nvSpPr>
        <p:spPr>
          <a:xfrm>
            <a:off x="4109937" y="4716747"/>
            <a:ext cx="3372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Abb. 7,8,9: Wong, Timmie. "</a:t>
            </a:r>
            <a:r>
              <a:rPr lang="de-DE" sz="1600" dirty="0" err="1"/>
              <a:t>Boids</a:t>
            </a:r>
            <a:r>
              <a:rPr lang="de-DE" sz="1600" dirty="0"/>
              <a:t>."</a:t>
            </a:r>
            <a:endParaRPr lang="de-DE" sz="1600" dirty="0">
              <a:latin typeface="TheSans UHH" panose="020B050205030202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D658E-5C72-BFB1-FB7B-6284639C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253176"/>
            <a:ext cx="20669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9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B4BE4660-5F58-43BF-4953-56B0640E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 2: Alignment</a:t>
            </a:r>
          </a:p>
        </p:txBody>
      </p:sp>
      <p:cxnSp>
        <p:nvCxnSpPr>
          <p:cNvPr id="3" name="Linie">
            <a:extLst>
              <a:ext uri="{FF2B5EF4-FFF2-40B4-BE49-F238E27FC236}">
                <a16:creationId xmlns:a16="http://schemas.microsoft.com/office/drawing/2014/main" id="{D3CE4F9E-9E5A-A008-D30B-90C40D89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24328" y="0"/>
            <a:ext cx="0" cy="5143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" descr="02">
            <a:extLst>
              <a:ext uri="{FF2B5EF4-FFF2-40B4-BE49-F238E27FC236}">
                <a16:creationId xmlns:a16="http://schemas.microsoft.com/office/drawing/2014/main" id="{72360CA9-83AA-4A4B-6047-1CE1021AC6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804248" y="1851670"/>
            <a:ext cx="1440160" cy="1440160"/>
            <a:chOff x="6408204" y="1851670"/>
            <a:chExt cx="1440160" cy="1440160"/>
          </a:xfrm>
        </p:grpSpPr>
        <p:sp>
          <p:nvSpPr>
            <p:cNvPr id="7" name="Oval">
              <a:extLst>
                <a:ext uri="{FF2B5EF4-FFF2-40B4-BE49-F238E27FC236}">
                  <a16:creationId xmlns:a16="http://schemas.microsoft.com/office/drawing/2014/main" id="{21FA1C1F-1BF1-66D9-A215-906E54B6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08204" y="1851670"/>
              <a:ext cx="1440160" cy="1440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Zahl">
              <a:extLst>
                <a:ext uri="{FF2B5EF4-FFF2-40B4-BE49-F238E27FC236}">
                  <a16:creationId xmlns:a16="http://schemas.microsoft.com/office/drawing/2014/main" id="{E0988752-6161-2149-33F2-EC300D4B03E6}"/>
                </a:ext>
              </a:extLst>
            </p:cNvPr>
            <p:cNvSpPr txBox="1"/>
            <p:nvPr/>
          </p:nvSpPr>
          <p:spPr>
            <a:xfrm>
              <a:off x="6444208" y="2141153"/>
              <a:ext cx="13681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0" dirty="0">
                  <a:solidFill>
                    <a:schemeClr val="accent2"/>
                  </a:solidFill>
                </a:rPr>
                <a:t>02</a:t>
              </a:r>
            </a:p>
          </p:txBody>
        </p:sp>
      </p:grpSp>
      <p:sp>
        <p:nvSpPr>
          <p:cNvPr id="6" name="Textfeld">
            <a:extLst>
              <a:ext uri="{FF2B5EF4-FFF2-40B4-BE49-F238E27FC236}">
                <a16:creationId xmlns:a16="http://schemas.microsoft.com/office/drawing/2014/main" id="{157FB277-7BDD-0181-DA4E-AAF37F0CF904}"/>
              </a:ext>
            </a:extLst>
          </p:cNvPr>
          <p:cNvSpPr txBox="1"/>
          <p:nvPr/>
        </p:nvSpPr>
        <p:spPr>
          <a:xfrm>
            <a:off x="1259632" y="1828726"/>
            <a:ext cx="5256579" cy="1916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de-DE" sz="2000" dirty="0"/>
              <a:t>Definition: Lenke so, dass deine Geschwindigkeit sich der durchschnittlichen Geschwindigkeit deiner Nachbarn annähert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de-DE" sz="1600" dirty="0"/>
              <a:t>Mittelwert der Geschwindigkeitsvektoren aller Nachbarn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de-DE" sz="1600" dirty="0">
                <a:effectLst/>
              </a:rPr>
              <a:t>	-&gt;</a:t>
            </a:r>
            <a:r>
              <a:rPr lang="de-DE" sz="1600" dirty="0"/>
              <a:t>Wunschgeschwindigkeit </a:t>
            </a:r>
            <a:endParaRPr lang="de-DE" sz="16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EA23D-9AFC-2A8F-29E7-FA7D18B07E90}"/>
              </a:ext>
            </a:extLst>
          </p:cNvPr>
          <p:cNvSpPr txBox="1"/>
          <p:nvPr/>
        </p:nvSpPr>
        <p:spPr>
          <a:xfrm>
            <a:off x="4109937" y="4716747"/>
            <a:ext cx="3372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Abb. 7,8,9: Wong, Timmie. "</a:t>
            </a:r>
            <a:r>
              <a:rPr lang="de-DE" sz="1600" dirty="0" err="1"/>
              <a:t>Boids</a:t>
            </a:r>
            <a:r>
              <a:rPr lang="de-DE" sz="1600" dirty="0"/>
              <a:t>."</a:t>
            </a:r>
            <a:endParaRPr lang="de-DE" sz="1600" dirty="0">
              <a:latin typeface="TheSans UHH" panose="020B050205030202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F3ED2E-D64C-CDAE-F3B9-B260C2031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344" y="403809"/>
            <a:ext cx="20669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B4BE4660-5F58-43BF-4953-56B0640E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Regel 3: Cohesion</a:t>
            </a:r>
            <a:endParaRPr lang="de-DE" dirty="0"/>
          </a:p>
        </p:txBody>
      </p:sp>
      <p:cxnSp>
        <p:nvCxnSpPr>
          <p:cNvPr id="3" name="Linie">
            <a:extLst>
              <a:ext uri="{FF2B5EF4-FFF2-40B4-BE49-F238E27FC236}">
                <a16:creationId xmlns:a16="http://schemas.microsoft.com/office/drawing/2014/main" id="{D3CE4F9E-9E5A-A008-D30B-90C40D89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24328" y="0"/>
            <a:ext cx="0" cy="18516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" descr="03">
            <a:extLst>
              <a:ext uri="{FF2B5EF4-FFF2-40B4-BE49-F238E27FC236}">
                <a16:creationId xmlns:a16="http://schemas.microsoft.com/office/drawing/2014/main" id="{72360CA9-83AA-4A4B-6047-1CE1021AC6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804248" y="1851670"/>
            <a:ext cx="1440160" cy="1440160"/>
            <a:chOff x="6408204" y="1851670"/>
            <a:chExt cx="1440160" cy="1440160"/>
          </a:xfrm>
        </p:grpSpPr>
        <p:sp>
          <p:nvSpPr>
            <p:cNvPr id="7" name="Oval">
              <a:extLst>
                <a:ext uri="{FF2B5EF4-FFF2-40B4-BE49-F238E27FC236}">
                  <a16:creationId xmlns:a16="http://schemas.microsoft.com/office/drawing/2014/main" id="{21FA1C1F-1BF1-66D9-A215-906E54B6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08204" y="1851670"/>
              <a:ext cx="1440160" cy="1440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Zahl">
              <a:extLst>
                <a:ext uri="{FF2B5EF4-FFF2-40B4-BE49-F238E27FC236}">
                  <a16:creationId xmlns:a16="http://schemas.microsoft.com/office/drawing/2014/main" id="{E0988752-6161-2149-33F2-EC300D4B03E6}"/>
                </a:ext>
              </a:extLst>
            </p:cNvPr>
            <p:cNvSpPr txBox="1"/>
            <p:nvPr/>
          </p:nvSpPr>
          <p:spPr>
            <a:xfrm>
              <a:off x="6444208" y="2141153"/>
              <a:ext cx="13681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0" dirty="0">
                  <a:solidFill>
                    <a:schemeClr val="accent2"/>
                  </a:solidFill>
                </a:rPr>
                <a:t>03</a:t>
              </a:r>
            </a:p>
          </p:txBody>
        </p:sp>
      </p:grpSp>
      <p:sp>
        <p:nvSpPr>
          <p:cNvPr id="6" name="Textfeld">
            <a:extLst>
              <a:ext uri="{FF2B5EF4-FFF2-40B4-BE49-F238E27FC236}">
                <a16:creationId xmlns:a16="http://schemas.microsoft.com/office/drawing/2014/main" id="{157FB277-7BDD-0181-DA4E-AAF37F0CF904}"/>
              </a:ext>
            </a:extLst>
          </p:cNvPr>
          <p:cNvSpPr txBox="1"/>
          <p:nvPr/>
        </p:nvSpPr>
        <p:spPr>
          <a:xfrm>
            <a:off x="827584" y="1834839"/>
            <a:ext cx="5472608" cy="1945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de-DE" sz="2000" dirty="0"/>
              <a:t>Definition: Lenke in Richtung des Mittelpunkts deiner Nachbarn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de-DE" sz="1600" dirty="0"/>
              <a:t>Mittelwert der </a:t>
            </a:r>
            <a:r>
              <a:rPr lang="de-DE" sz="1600" b="1" dirty="0"/>
              <a:t>Positionen</a:t>
            </a:r>
            <a:r>
              <a:rPr lang="de-DE" sz="1600" dirty="0"/>
              <a:t> aller Nachbarn 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de-DE" sz="1600" dirty="0"/>
              <a:t>	-&gt; Zielposition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de-DE" sz="1600" dirty="0"/>
              <a:t>Wunschgeschwindigkeit = Richtung zu diesem Zielpunkt</a:t>
            </a:r>
            <a:endParaRPr lang="de-DE" sz="16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AE1E6-49CE-9E49-BAB2-9D9DA1C2317C}"/>
              </a:ext>
            </a:extLst>
          </p:cNvPr>
          <p:cNvSpPr txBox="1"/>
          <p:nvPr/>
        </p:nvSpPr>
        <p:spPr>
          <a:xfrm>
            <a:off x="4109937" y="4716747"/>
            <a:ext cx="3372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Abb. 7,8,9: Wong, Timmie. "</a:t>
            </a:r>
            <a:r>
              <a:rPr lang="de-DE" sz="1600" dirty="0" err="1"/>
              <a:t>Boids</a:t>
            </a:r>
            <a:r>
              <a:rPr lang="de-DE" sz="1600" dirty="0"/>
              <a:t>."</a:t>
            </a:r>
            <a:endParaRPr lang="de-DE" sz="1600" dirty="0">
              <a:latin typeface="TheSans UHH" panose="020B050205030202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71F114-8580-C6F8-FB9D-5D0ED3C5B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377" y="235272"/>
            <a:ext cx="20669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1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2A370-80AC-040F-2B11-B3254ED77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">
            <a:extLst>
              <a:ext uri="{FF2B5EF4-FFF2-40B4-BE49-F238E27FC236}">
                <a16:creationId xmlns:a16="http://schemas.microsoft.com/office/drawing/2014/main" id="{D5BEF519-6C40-8CE9-A9BB-8304122BA1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14" b="7814"/>
          <a:stretch/>
        </p:blipFill>
        <p:spPr>
          <a:xfrm>
            <a:off x="0" y="0"/>
            <a:ext cx="9144297" cy="5143500"/>
          </a:xfrm>
        </p:spPr>
      </p:pic>
      <p:sp>
        <p:nvSpPr>
          <p:cNvPr id="4" name="Copyright">
            <a:extLst>
              <a:ext uri="{FF2B5EF4-FFF2-40B4-BE49-F238E27FC236}">
                <a16:creationId xmlns:a16="http://schemas.microsoft.com/office/drawing/2014/main" id="{C382C713-53A8-4E46-75A2-793CF41258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3642" y="4881890"/>
            <a:ext cx="1915121" cy="261610"/>
          </a:xfrm>
        </p:spPr>
        <p:txBody>
          <a:bodyPr/>
          <a:lstStyle/>
          <a:p>
            <a:r>
              <a:rPr lang="de-DE" dirty="0"/>
              <a:t>Foto: Abb. 1: Vogelschwarm</a:t>
            </a:r>
          </a:p>
        </p:txBody>
      </p:sp>
      <p:sp>
        <p:nvSpPr>
          <p:cNvPr id="3" name="Titel">
            <a:extLst>
              <a:ext uri="{FF2B5EF4-FFF2-40B4-BE49-F238E27FC236}">
                <a16:creationId xmlns:a16="http://schemas.microsoft.com/office/drawing/2014/main" id="{F25F5B65-6414-1EEC-1F50-445F180A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26"/>
            <a:ext cx="3419872" cy="2761265"/>
          </a:xfrm>
        </p:spPr>
        <p:txBody>
          <a:bodyPr/>
          <a:lstStyle/>
          <a:p>
            <a:r>
              <a:rPr lang="de-DE" dirty="0"/>
              <a:t>Wie entsteht aus tausenden Einzeltieren ohne Anführer ein koordiniertes Muster ?</a:t>
            </a:r>
          </a:p>
        </p:txBody>
      </p:sp>
    </p:spTree>
    <p:extLst>
      <p:ext uri="{BB962C8B-B14F-4D97-AF65-F5344CB8AC3E}">
        <p14:creationId xmlns:p14="http://schemas.microsoft.com/office/powerpoint/2010/main" val="1126606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902C8-87E7-F1AC-0423-42E77587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C317D002-E1FC-BA15-1DA4-8777B8F3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Die Regeln kombinieren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02326366-4A0A-15E3-9EAF-1EEAA69FB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dirty="0"/>
              <a:t>Alle drei Lenkkräfte werden gewichtet aufsummiert:</a:t>
            </a:r>
          </a:p>
          <a:p>
            <a:r>
              <a:rPr lang="de-DE" dirty="0"/>
              <a:t>Gesamtkraft = w₁·Separation + w₂·Alignment + w₃·</a:t>
            </a:r>
            <a:r>
              <a:rPr lang="de-DE" dirty="0" err="1"/>
              <a:t>Cohesion</a:t>
            </a:r>
            <a:r>
              <a:rPr lang="de-DE" dirty="0"/>
              <a:t> </a:t>
            </a:r>
          </a:p>
          <a:p>
            <a:r>
              <a:rPr lang="de-DE" dirty="0"/>
              <a:t>Die Gewichte (w₁, w₂, w₃) sind frei einstellbare Parameter </a:t>
            </a:r>
          </a:p>
          <a:p>
            <a:endParaRPr lang="de-DE" dirty="0"/>
          </a:p>
          <a:p>
            <a:r>
              <a:rPr lang="de-DE" dirty="0"/>
              <a:t>Zu viel </a:t>
            </a:r>
            <a:r>
              <a:rPr lang="de-DE" dirty="0" err="1"/>
              <a:t>Cohesion</a:t>
            </a:r>
            <a:r>
              <a:rPr lang="de-DE" dirty="0"/>
              <a:t> -&gt; </a:t>
            </a:r>
            <a:r>
              <a:rPr lang="de-DE" dirty="0" err="1"/>
              <a:t>Boids</a:t>
            </a:r>
            <a:r>
              <a:rPr lang="de-DE" dirty="0"/>
              <a:t> klumpen </a:t>
            </a:r>
          </a:p>
          <a:p>
            <a:r>
              <a:rPr lang="de-DE" dirty="0"/>
              <a:t>Zu viel Separation -&gt; </a:t>
            </a:r>
            <a:r>
              <a:rPr lang="de-DE" dirty="0" err="1"/>
              <a:t>Boids</a:t>
            </a:r>
            <a:r>
              <a:rPr lang="de-DE" dirty="0"/>
              <a:t> verteilen sich zu stark</a:t>
            </a:r>
          </a:p>
          <a:p>
            <a:r>
              <a:rPr lang="de-DE" dirty="0"/>
              <a:t>Zu viel Alignment -&gt; Bewegung wird zu starr/einheitlich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366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C112-DBD1-E474-5E0D-DC9E32558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734ECB64-8059-D60A-5363-D0F9F1CF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Erweiterungen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CEC2E943-914E-0F37-5195-E42BE07C0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dirty="0"/>
              <a:t>Zusätzliche Regel: Lenke weg von Hindernissen</a:t>
            </a:r>
          </a:p>
          <a:p>
            <a:r>
              <a:rPr lang="de-DE" dirty="0"/>
              <a:t>Zusätzliche Lenkkraft: "Seek" -&gt; steuere aktiv auf ein Ziel oder einen Leader zu</a:t>
            </a:r>
          </a:p>
          <a:p>
            <a:pPr lvl="1"/>
            <a:r>
              <a:rPr lang="de-DE" dirty="0"/>
              <a:t>Variante (Hartman &amp; Beneš): </a:t>
            </a:r>
            <a:r>
              <a:rPr lang="de-DE" dirty="0" err="1"/>
              <a:t>Boids</a:t>
            </a:r>
            <a:r>
              <a:rPr lang="de-DE" dirty="0"/>
              <a:t> können dynamisch die Führungsrolle wechseln</a:t>
            </a:r>
          </a:p>
          <a:p>
            <a:r>
              <a:rPr lang="de-DE" dirty="0"/>
              <a:t>Räuber-Beute-Dynamik: Beute-</a:t>
            </a:r>
            <a:r>
              <a:rPr lang="de-DE" dirty="0" err="1"/>
              <a:t>Boids</a:t>
            </a:r>
            <a:r>
              <a:rPr lang="de-DE" dirty="0"/>
              <a:t> fliehen von Räuber-Agenten</a:t>
            </a:r>
          </a:p>
        </p:txBody>
      </p:sp>
    </p:spTree>
    <p:extLst>
      <p:ext uri="{BB962C8B-B14F-4D97-AF65-F5344CB8AC3E}">
        <p14:creationId xmlns:p14="http://schemas.microsoft.com/office/powerpoint/2010/main" val="2363589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37EC9-2846-3F1A-9065-A4BCC10E9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6CBE5D65-2187-81CB-0C15-6DB77ECE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Grenzen des Basismodells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DF3CF471-EE1B-3056-8E0E-251A53685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dirty="0"/>
              <a:t>Rein reaktiv: keine Planung, kein Gedächtnis, keine Vorhersage</a:t>
            </a:r>
          </a:p>
          <a:p>
            <a:r>
              <a:rPr lang="de-DE" dirty="0"/>
              <a:t>Parameter-Tuning ist empirisch keine "richtige" Formel für gute Werte</a:t>
            </a:r>
          </a:p>
          <a:p>
            <a:r>
              <a:rPr lang="de-DE" dirty="0"/>
              <a:t>Keine echten physikalischen Kollisionen </a:t>
            </a:r>
          </a:p>
          <a:p>
            <a:r>
              <a:rPr lang="de-DE" dirty="0"/>
              <a:t>Verhalten kann chaotisch werden: Gruppen können sich unerwartet aufteilen oder wild ausschlagen</a:t>
            </a:r>
          </a:p>
        </p:txBody>
      </p:sp>
    </p:spTree>
    <p:extLst>
      <p:ext uri="{BB962C8B-B14F-4D97-AF65-F5344CB8AC3E}">
        <p14:creationId xmlns:p14="http://schemas.microsoft.com/office/powerpoint/2010/main" val="3694147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BF462-B7D8-684B-68FD-0224835A2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7B94CCA-084A-848B-4953-740BF7E8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223484"/>
            <a:ext cx="4481836" cy="529569"/>
          </a:xfrm>
        </p:spPr>
        <p:txBody>
          <a:bodyPr/>
          <a:lstStyle/>
          <a:p>
            <a:r>
              <a:rPr lang="de-DE" dirty="0"/>
              <a:t>Nachbarschaftssuche 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56E0D156-86B2-70F7-8999-7DCFC1DA2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402468"/>
            <a:ext cx="4577458" cy="1862048"/>
          </a:xfrm>
        </p:spPr>
        <p:txBody>
          <a:bodyPr/>
          <a:lstStyle/>
          <a:p>
            <a:r>
              <a:rPr lang="en-US" dirty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0329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DDCB6-8439-51FE-3AE1-51D5E6B87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542F4CF9-95BA-9802-96DF-BF27A524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O(n²)-Problem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ADDF0C8F-D448-7A7F-4AFE-AA4670F3B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dirty="0"/>
              <a:t>naive Nachbarschaftssuche = jeder Boid prüft jeden anderen </a:t>
            </a:r>
          </a:p>
          <a:p>
            <a:r>
              <a:rPr lang="de-DE" dirty="0"/>
              <a:t>100 </a:t>
            </a:r>
            <a:r>
              <a:rPr lang="de-DE" dirty="0" err="1"/>
              <a:t>Boids</a:t>
            </a:r>
            <a:r>
              <a:rPr lang="de-DE" dirty="0"/>
              <a:t> -&gt; 10.000 Vergleiche pro Frame</a:t>
            </a:r>
          </a:p>
          <a:p>
            <a:r>
              <a:rPr lang="de-DE" dirty="0"/>
              <a:t>1.000 </a:t>
            </a:r>
            <a:r>
              <a:rPr lang="de-DE" dirty="0" err="1"/>
              <a:t>Boids</a:t>
            </a:r>
            <a:r>
              <a:rPr lang="de-DE" dirty="0"/>
              <a:t> -&gt; 1.000.000 Vergleiche pro Frame</a:t>
            </a:r>
          </a:p>
          <a:p>
            <a:r>
              <a:rPr lang="de-DE" dirty="0"/>
              <a:t> 10.000 </a:t>
            </a:r>
            <a:r>
              <a:rPr lang="de-DE" dirty="0" err="1"/>
              <a:t>Boids</a:t>
            </a:r>
            <a:r>
              <a:rPr lang="de-DE" dirty="0"/>
              <a:t> -&gt; 100.000.000 Vergleiche pro Frame</a:t>
            </a:r>
          </a:p>
          <a:p>
            <a:endParaRPr lang="de-DE" dirty="0"/>
          </a:p>
          <a:p>
            <a:r>
              <a:rPr lang="de-DE" dirty="0"/>
              <a:t>Verdopplung der Boid-Anzahl -&gt; Vervierfachung der Vergleiche</a:t>
            </a:r>
          </a:p>
        </p:txBody>
      </p:sp>
    </p:spTree>
    <p:extLst>
      <p:ext uri="{BB962C8B-B14F-4D97-AF65-F5344CB8AC3E}">
        <p14:creationId xmlns:p14="http://schemas.microsoft.com/office/powerpoint/2010/main" val="4247392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D51B5-B299-123F-ABCE-C2C33F0B4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67E958FA-A7DA-8D10-18FA-4274FD20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Kernidee: räumliche Lokalität nutzen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D2425258-CD09-6583-C934-CAE7C3CE7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dirty="0"/>
              <a:t>Ein Boid braucht nur </a:t>
            </a:r>
            <a:r>
              <a:rPr lang="de-DE" b="1" dirty="0"/>
              <a:t>nahe</a:t>
            </a:r>
            <a:r>
              <a:rPr lang="de-DE" dirty="0"/>
              <a:t> Nachbarn </a:t>
            </a:r>
          </a:p>
          <a:p>
            <a:r>
              <a:rPr lang="de-DE" dirty="0"/>
              <a:t>Grundprinzip: Raum vorab in Bereiche einteilen</a:t>
            </a:r>
          </a:p>
        </p:txBody>
      </p:sp>
    </p:spTree>
    <p:extLst>
      <p:ext uri="{BB962C8B-B14F-4D97-AF65-F5344CB8AC3E}">
        <p14:creationId xmlns:p14="http://schemas.microsoft.com/office/powerpoint/2010/main" val="220803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8B0BE-F21D-13D2-57DE-63B7EA69A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7B5868EA-6D77-9CDB-E373-7432323A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Uniform </a:t>
            </a:r>
            <a:r>
              <a:rPr lang="de-DE" dirty="0" err="1"/>
              <a:t>Grid</a:t>
            </a:r>
            <a:r>
              <a:rPr lang="de-DE" dirty="0"/>
              <a:t> /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Hashing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06850615-0926-3AC0-9AE4-EA9FF98B5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4680198" cy="2952750"/>
          </a:xfrm>
        </p:spPr>
        <p:txBody>
          <a:bodyPr>
            <a:normAutofit/>
          </a:bodyPr>
          <a:lstStyle/>
          <a:p>
            <a:r>
              <a:rPr lang="de-DE" dirty="0"/>
              <a:t>Raum wird in gleich große Zellen unterteilt</a:t>
            </a:r>
          </a:p>
          <a:p>
            <a:r>
              <a:rPr lang="de-DE" dirty="0"/>
              <a:t>Jeder Boid wird nur in seine Zelle eingetragen</a:t>
            </a:r>
          </a:p>
          <a:p>
            <a:r>
              <a:rPr lang="de-DE" dirty="0"/>
              <a:t>Nachbarn: eigene Zelle + die direkt angrenzenden Zellen </a:t>
            </a:r>
          </a:p>
          <a:p>
            <a:r>
              <a:rPr lang="de-DE" dirty="0"/>
              <a:t>O(n) für die gesamte Simulation pro Frame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D7F44-CD9C-DE34-1DB3-C7804E2E6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67494"/>
            <a:ext cx="3394708" cy="27157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AA094-4905-0830-2F1B-94C936890F4D}"/>
              </a:ext>
            </a:extLst>
          </p:cNvPr>
          <p:cNvSpPr txBox="1"/>
          <p:nvPr/>
        </p:nvSpPr>
        <p:spPr>
          <a:xfrm>
            <a:off x="5724128" y="354451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heSans UHH" panose="020B0502050302020203" pitchFamily="34" charset="77"/>
              </a:rPr>
              <a:t>Abb.: </a:t>
            </a:r>
            <a:r>
              <a:rPr lang="de-DE" sz="1200" dirty="0" err="1"/>
              <a:t>Synchronizing</a:t>
            </a:r>
            <a:r>
              <a:rPr lang="de-DE" sz="1200" dirty="0"/>
              <a:t> Parallel </a:t>
            </a:r>
            <a:r>
              <a:rPr lang="de-DE" sz="1200" dirty="0" err="1"/>
              <a:t>Geometric</a:t>
            </a:r>
            <a:r>
              <a:rPr lang="de-DE" sz="1200" dirty="0"/>
              <a:t> </a:t>
            </a:r>
            <a:r>
              <a:rPr lang="de-DE" sz="1200" dirty="0" err="1"/>
              <a:t>Algorithms</a:t>
            </a:r>
            <a:r>
              <a:rPr lang="de-DE" sz="1200" dirty="0"/>
              <a:t> (2018)</a:t>
            </a:r>
            <a:endParaRPr lang="de-DE" sz="1200" dirty="0">
              <a:latin typeface="TheSans UHH" panose="020B0502050302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0717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AEAD8-E916-7462-19A8-14BC14955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7313504A-E069-8D09-C84E-49B66504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Quadtree</a:t>
            </a:r>
            <a:r>
              <a:rPr lang="de-DE" dirty="0"/>
              <a:t> / </a:t>
            </a:r>
            <a:r>
              <a:rPr lang="de-DE" dirty="0" err="1"/>
              <a:t>Octree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886A5072-FA11-1E3A-62B7-723901AE5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4680198" cy="2952750"/>
          </a:xfrm>
        </p:spPr>
        <p:txBody>
          <a:bodyPr>
            <a:normAutofit/>
          </a:bodyPr>
          <a:lstStyle/>
          <a:p>
            <a:r>
              <a:rPr lang="de-DE" dirty="0"/>
              <a:t>Rekursive Unterteilung des Raums in 4 Teile (2D, </a:t>
            </a:r>
            <a:r>
              <a:rPr lang="de-DE" dirty="0" err="1"/>
              <a:t>Quadtree</a:t>
            </a:r>
            <a:r>
              <a:rPr lang="de-DE" dirty="0"/>
              <a:t>) bzw. 8 Teile (3D, </a:t>
            </a:r>
            <a:r>
              <a:rPr lang="de-DE" dirty="0" err="1"/>
              <a:t>Octree</a:t>
            </a:r>
            <a:r>
              <a:rPr lang="de-DE" dirty="0"/>
              <a:t>),</a:t>
            </a:r>
          </a:p>
          <a:p>
            <a:r>
              <a:rPr lang="de-DE" dirty="0"/>
              <a:t>Nur dort, wo es nötig ist </a:t>
            </a:r>
          </a:p>
          <a:p>
            <a:r>
              <a:rPr lang="de-DE" dirty="0"/>
              <a:t>Vorteil gegenüber Uniform </a:t>
            </a:r>
            <a:r>
              <a:rPr lang="de-DE" dirty="0" err="1"/>
              <a:t>Grid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passt sich an ungleichmäßige Dichte an</a:t>
            </a:r>
          </a:p>
          <a:p>
            <a:r>
              <a:rPr lang="de-DE" dirty="0"/>
              <a:t>Nachteil: Baum muss bei beweglichen Objekten ständig neu aufgebaut/aktualisiert werden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7151B-A61E-3789-94F5-AC785D1C801E}"/>
              </a:ext>
            </a:extLst>
          </p:cNvPr>
          <p:cNvSpPr txBox="1"/>
          <p:nvPr/>
        </p:nvSpPr>
        <p:spPr>
          <a:xfrm>
            <a:off x="5724128" y="3544515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heSans UHH" panose="020B0502050302020203" pitchFamily="34" charset="77"/>
              </a:rPr>
              <a:t>Abb.: </a:t>
            </a:r>
            <a:r>
              <a:rPr lang="de-DE" sz="1200" dirty="0"/>
              <a:t>"</a:t>
            </a:r>
            <a:r>
              <a:rPr lang="de-DE" sz="1200" dirty="0" err="1"/>
              <a:t>Octree</a:t>
            </a:r>
            <a:r>
              <a:rPr lang="de-DE" sz="1200" dirty="0"/>
              <a:t>." Wikipedia</a:t>
            </a:r>
            <a:endParaRPr lang="de-DE" sz="1200" dirty="0">
              <a:latin typeface="TheSans UHH" panose="020B050205030202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29D95-52F6-01C9-5680-378CE2F00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491630"/>
            <a:ext cx="2381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33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83A5E-B7C7-7455-F67F-20CE84BC0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4F73C628-5A5F-235D-3877-64CDE329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Quadtree</a:t>
            </a:r>
            <a:r>
              <a:rPr lang="de-DE" dirty="0"/>
              <a:t> / </a:t>
            </a:r>
            <a:r>
              <a:rPr lang="de-DE" dirty="0" err="1"/>
              <a:t>Octree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A0527E75-D9AF-E6FE-F236-7DEEF8506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4680198" cy="2952750"/>
          </a:xfrm>
        </p:spPr>
        <p:txBody>
          <a:bodyPr>
            <a:normAutofit/>
          </a:bodyPr>
          <a:lstStyle/>
          <a:p>
            <a:r>
              <a:rPr lang="de-DE" dirty="0"/>
              <a:t>Rekursive Unterteilung des Raums in 4 Teile (2D, </a:t>
            </a:r>
            <a:r>
              <a:rPr lang="de-DE" dirty="0" err="1"/>
              <a:t>Quadtree</a:t>
            </a:r>
            <a:r>
              <a:rPr lang="de-DE" dirty="0"/>
              <a:t>) bzw. 8 Teile (3D, </a:t>
            </a:r>
            <a:r>
              <a:rPr lang="de-DE" dirty="0" err="1"/>
              <a:t>Octree</a:t>
            </a:r>
            <a:r>
              <a:rPr lang="de-DE" dirty="0"/>
              <a:t>),</a:t>
            </a:r>
          </a:p>
          <a:p>
            <a:r>
              <a:rPr lang="de-DE" dirty="0"/>
              <a:t>Nur dort, wo es nötig ist </a:t>
            </a:r>
          </a:p>
          <a:p>
            <a:r>
              <a:rPr lang="de-DE" dirty="0"/>
              <a:t>Vorteil gegenüber Uniform </a:t>
            </a:r>
            <a:r>
              <a:rPr lang="de-DE" dirty="0" err="1"/>
              <a:t>Grid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passt sich an ungleichmäßige Dichte an</a:t>
            </a:r>
          </a:p>
          <a:p>
            <a:r>
              <a:rPr lang="de-DE" dirty="0"/>
              <a:t>Nachteil: Baum muss bei beweglichen Objekten ständig neu aufgebaut/aktualisiert werden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72548F-AC7B-2409-A952-2967253787B8}"/>
              </a:ext>
            </a:extLst>
          </p:cNvPr>
          <p:cNvSpPr txBox="1"/>
          <p:nvPr/>
        </p:nvSpPr>
        <p:spPr>
          <a:xfrm>
            <a:off x="5724128" y="3544515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heSans UHH" panose="020B0502050302020203" pitchFamily="34" charset="77"/>
              </a:rPr>
              <a:t>Abb.: </a:t>
            </a:r>
            <a:r>
              <a:rPr lang="de-DE" sz="1200" dirty="0"/>
              <a:t>"</a:t>
            </a:r>
            <a:r>
              <a:rPr lang="de-DE" sz="1200" dirty="0" err="1"/>
              <a:t>Octree</a:t>
            </a:r>
            <a:r>
              <a:rPr lang="de-DE" sz="1200" dirty="0"/>
              <a:t>." Wikipedia</a:t>
            </a:r>
            <a:endParaRPr lang="de-DE" sz="1200" dirty="0">
              <a:latin typeface="TheSans UHH" panose="020B050205030202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F6869-7514-D792-E804-B82379295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491630"/>
            <a:ext cx="2381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27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F4531-1E69-375E-1C22-642923A56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EE1F0665-B91D-0956-89EF-9F770A4F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1749509"/>
            <a:ext cx="4481836" cy="1003544"/>
          </a:xfrm>
        </p:spPr>
        <p:txBody>
          <a:bodyPr/>
          <a:lstStyle/>
          <a:p>
            <a:r>
              <a:rPr lang="de-DE" dirty="0"/>
              <a:t>Unity, DOTS/ECS &amp; Live-Demo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3932C6B4-EBA2-CC86-CED3-CBA8714E1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402468"/>
            <a:ext cx="4577458" cy="1862048"/>
          </a:xfrm>
        </p:spPr>
        <p:txBody>
          <a:bodyPr/>
          <a:lstStyle/>
          <a:p>
            <a:r>
              <a:rPr lang="en-US" dirty="0"/>
              <a:t>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01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FBF4A-9EBD-E5BE-7156-67357FC4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5F5AD582-FC9A-582A-36DD-C4A9DBBD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4968230" cy="575841"/>
          </a:xfrm>
        </p:spPr>
        <p:txBody>
          <a:bodyPr>
            <a:normAutofit fontScale="90000"/>
          </a:bodyPr>
          <a:lstStyle/>
          <a:p>
            <a:r>
              <a:rPr lang="de-DE"/>
              <a:t>Echte Anwendungen</a:t>
            </a:r>
            <a:br>
              <a:rPr lang="de-DE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9B455263-4F16-9908-3AA2-1496F9FB6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4608513" cy="2952750"/>
          </a:xfrm>
        </p:spPr>
        <p:txBody>
          <a:bodyPr/>
          <a:lstStyle/>
          <a:p>
            <a:r>
              <a:rPr lang="de-DE" dirty="0"/>
              <a:t>Spiele</a:t>
            </a:r>
          </a:p>
          <a:p>
            <a:r>
              <a:rPr lang="de-DE" dirty="0"/>
              <a:t>Massive (Hollywood)</a:t>
            </a:r>
          </a:p>
          <a:p>
            <a:r>
              <a:rPr lang="de-DE" dirty="0"/>
              <a:t>Robotik (Drohnen)</a:t>
            </a:r>
          </a:p>
          <a:p>
            <a:r>
              <a:rPr lang="de-DE" dirty="0"/>
              <a:t>Stadtplanung (PTV </a:t>
            </a:r>
            <a:r>
              <a:rPr lang="de-DE" dirty="0" err="1"/>
              <a:t>Viswalk</a:t>
            </a:r>
            <a:r>
              <a:rPr lang="de-DE" dirty="0"/>
              <a:t> oder </a:t>
            </a:r>
            <a:r>
              <a:rPr lang="de-DE" dirty="0" err="1"/>
              <a:t>Anylogic</a:t>
            </a:r>
            <a:r>
              <a:rPr lang="de-DE" dirty="0"/>
              <a:t>)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A7EC9542-60CC-C269-4FD8-6E98569C25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75942" y="2211710"/>
            <a:ext cx="1976037" cy="261610"/>
          </a:xfrm>
        </p:spPr>
        <p:txBody>
          <a:bodyPr/>
          <a:lstStyle/>
          <a:p>
            <a:r>
              <a:rPr lang="de-DE" dirty="0"/>
              <a:t>Foto: Abb. 2: Space Marine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8B93A-A526-CF0D-B6AA-52BD7BE65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51" y="340683"/>
            <a:ext cx="3138303" cy="1765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19C97-B143-5A12-0F88-EE8BB570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522" y="2778120"/>
            <a:ext cx="3228457" cy="1816007"/>
          </a:xfrm>
          <a:prstGeom prst="rect">
            <a:avLst/>
          </a:prstGeom>
        </p:spPr>
      </p:pic>
      <p:sp>
        <p:nvSpPr>
          <p:cNvPr id="13" name="Copyright">
            <a:extLst>
              <a:ext uri="{FF2B5EF4-FFF2-40B4-BE49-F238E27FC236}">
                <a16:creationId xmlns:a16="http://schemas.microsoft.com/office/drawing/2014/main" id="{B23BAEDE-FEE5-7044-5853-3213592DAC16}"/>
              </a:ext>
            </a:extLst>
          </p:cNvPr>
          <p:cNvSpPr txBox="1">
            <a:spLocks/>
          </p:cNvSpPr>
          <p:nvPr/>
        </p:nvSpPr>
        <p:spPr>
          <a:xfrm>
            <a:off x="7020272" y="4594127"/>
            <a:ext cx="1976037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none" lIns="72000" tIns="45720" rIns="72000" bIns="45720" rtlCol="0" anchor="b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Foto: Abb. 2: Space Marine 2</a:t>
            </a:r>
          </a:p>
        </p:txBody>
      </p:sp>
    </p:spTree>
    <p:extLst>
      <p:ext uri="{BB962C8B-B14F-4D97-AF65-F5344CB8AC3E}">
        <p14:creationId xmlns:p14="http://schemas.microsoft.com/office/powerpoint/2010/main" val="1384838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B2C12-5CFA-43B5-6648-6E093B92E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CF7BB76C-0A5E-1959-1FE9-932776DB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Unity 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D697E976-7633-1D57-7D52-FDAD85D46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dirty="0"/>
              <a:t>Grundbausteine: </a:t>
            </a:r>
            <a:r>
              <a:rPr lang="de-DE" b="1" dirty="0" err="1"/>
              <a:t>GameObject</a:t>
            </a:r>
            <a:r>
              <a:rPr lang="de-DE" dirty="0"/>
              <a:t> + </a:t>
            </a:r>
            <a:r>
              <a:rPr lang="de-DE" b="1" dirty="0" err="1"/>
              <a:t>Component</a:t>
            </a:r>
            <a:r>
              <a:rPr lang="de-DE" dirty="0"/>
              <a:t> </a:t>
            </a:r>
          </a:p>
          <a:p>
            <a:r>
              <a:rPr lang="de-DE" dirty="0"/>
              <a:t>Eine Szene ist eine Hierarchie aus </a:t>
            </a:r>
            <a:r>
              <a:rPr lang="de-DE" dirty="0" err="1"/>
              <a:t>GameObjects</a:t>
            </a:r>
            <a:endParaRPr lang="de-DE" dirty="0"/>
          </a:p>
          <a:p>
            <a:r>
              <a:rPr lang="de-DE" dirty="0"/>
              <a:t>Jedes </a:t>
            </a:r>
            <a:r>
              <a:rPr lang="de-DE" dirty="0" err="1"/>
              <a:t>GameObject</a:t>
            </a:r>
            <a:r>
              <a:rPr lang="de-DE" dirty="0"/>
              <a:t> hat mindestens eine </a:t>
            </a:r>
            <a:r>
              <a:rPr lang="de-DE" b="1" dirty="0"/>
              <a:t>Transform</a:t>
            </a:r>
            <a:r>
              <a:rPr lang="de-DE" dirty="0"/>
              <a:t>-Komponente</a:t>
            </a:r>
          </a:p>
          <a:p>
            <a:pPr lvl="1"/>
            <a:r>
              <a:rPr lang="de-DE" dirty="0"/>
              <a:t>alles andere als weitere Komponente</a:t>
            </a:r>
          </a:p>
        </p:txBody>
      </p:sp>
    </p:spTree>
    <p:extLst>
      <p:ext uri="{BB962C8B-B14F-4D97-AF65-F5344CB8AC3E}">
        <p14:creationId xmlns:p14="http://schemas.microsoft.com/office/powerpoint/2010/main" val="3198088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E0051-CF3B-BA98-0D65-1F6419319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E1DE2236-6DBA-875D-69C1-28C7598A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MonoBehaviour</a:t>
            </a:r>
            <a:r>
              <a:rPr lang="de-DE" dirty="0"/>
              <a:t>-Lebenszyklus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1F8F9535-F1F9-F956-10A1-1E3F8EF4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b="1" dirty="0" err="1"/>
              <a:t>MonoBehaviour</a:t>
            </a:r>
            <a:r>
              <a:rPr lang="de-DE" dirty="0"/>
              <a:t> = die Basisklasse, von der eigene Skripte erben</a:t>
            </a:r>
          </a:p>
          <a:p>
            <a:r>
              <a:rPr lang="de-DE" dirty="0"/>
              <a:t>Update() wird einmal pro gerendertem Frame aufgerufen (Framerate kann variieren)</a:t>
            </a:r>
          </a:p>
          <a:p>
            <a:r>
              <a:rPr lang="de-DE" dirty="0" err="1"/>
              <a:t>FixedUpdate</a:t>
            </a:r>
            <a:r>
              <a:rPr lang="de-DE" dirty="0"/>
              <a:t>() wird in festen Zeitintervallen aufgerufen (Standard: alle 0,02 Sek. = 50× pro Sekunde), unabhängig von der Bildrate </a:t>
            </a:r>
          </a:p>
          <a:p>
            <a:pPr lvl="1"/>
            <a:r>
              <a:rPr lang="de-DE" dirty="0"/>
              <a:t>genutzt für physikbezogene Berechnungen</a:t>
            </a:r>
          </a:p>
          <a:p>
            <a:r>
              <a:rPr lang="de-DE" dirty="0" err="1"/>
              <a:t>LateUpdate</a:t>
            </a:r>
            <a:r>
              <a:rPr lang="de-DE" dirty="0"/>
              <a:t>() wird nach allen Update()-Aufrufen ausgeführt </a:t>
            </a:r>
          </a:p>
        </p:txBody>
      </p:sp>
    </p:spTree>
    <p:extLst>
      <p:ext uri="{BB962C8B-B14F-4D97-AF65-F5344CB8AC3E}">
        <p14:creationId xmlns:p14="http://schemas.microsoft.com/office/powerpoint/2010/main" val="2920511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F7274-E595-17CD-2AE6-E396532EA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D4D65DAA-9369-9966-E509-EE561CE1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Unitys eingebaute Physik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A83697E5-1BC3-41A5-3109-60EEE06E2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b="1" dirty="0" err="1"/>
              <a:t>Rigidbody</a:t>
            </a:r>
            <a:r>
              <a:rPr lang="de-DE" dirty="0"/>
              <a:t>-Komponente: macht ein </a:t>
            </a:r>
            <a:r>
              <a:rPr lang="de-DE" dirty="0" err="1"/>
              <a:t>GameObject</a:t>
            </a:r>
            <a:r>
              <a:rPr lang="de-DE" dirty="0"/>
              <a:t> physikalisch simulierbar (Masse, Schwerkraft, Kräfte)</a:t>
            </a:r>
          </a:p>
          <a:p>
            <a:r>
              <a:rPr lang="de-DE" b="1" dirty="0"/>
              <a:t>Collider</a:t>
            </a:r>
            <a:r>
              <a:rPr lang="de-DE" dirty="0"/>
              <a:t>-Komponente: definiert die Form für Kollisionserkennung (Box, </a:t>
            </a:r>
            <a:r>
              <a:rPr lang="de-DE" dirty="0" err="1"/>
              <a:t>Sphere</a:t>
            </a:r>
            <a:r>
              <a:rPr lang="de-DE" dirty="0"/>
              <a:t>, Mesh Collider, etc.) </a:t>
            </a:r>
          </a:p>
          <a:p>
            <a:pPr lvl="1"/>
            <a:r>
              <a:rPr lang="de-DE" dirty="0"/>
              <a:t>Collider und </a:t>
            </a:r>
            <a:r>
              <a:rPr lang="de-DE" dirty="0" err="1"/>
              <a:t>Rigidbody</a:t>
            </a:r>
            <a:r>
              <a:rPr lang="de-DE" dirty="0"/>
              <a:t> sind getrennte Komponenten! </a:t>
            </a:r>
          </a:p>
          <a:p>
            <a:r>
              <a:rPr lang="de-DE" b="1" dirty="0"/>
              <a:t>Layers</a:t>
            </a:r>
            <a:r>
              <a:rPr lang="de-DE" dirty="0"/>
              <a:t>: Gruppierung von Objekten</a:t>
            </a:r>
          </a:p>
          <a:p>
            <a:r>
              <a:rPr lang="de-DE" dirty="0"/>
              <a:t>Engine Kräfte sollten in </a:t>
            </a:r>
            <a:r>
              <a:rPr lang="de-DE" dirty="0" err="1"/>
              <a:t>FixedUpdate</a:t>
            </a:r>
            <a:r>
              <a:rPr lang="de-DE" dirty="0"/>
              <a:t>() angewendet werden damit die Simulation frameratenunabhängig bleibt</a:t>
            </a:r>
          </a:p>
        </p:txBody>
      </p:sp>
    </p:spTree>
    <p:extLst>
      <p:ext uri="{BB962C8B-B14F-4D97-AF65-F5344CB8AC3E}">
        <p14:creationId xmlns:p14="http://schemas.microsoft.com/office/powerpoint/2010/main" val="675717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09501-C7EC-AE81-98FA-445602A91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01041405-C017-C427-E356-57A3EE36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Naive </a:t>
            </a:r>
            <a:r>
              <a:rPr lang="de-DE" dirty="0" err="1"/>
              <a:t>Boids</a:t>
            </a:r>
            <a:r>
              <a:rPr lang="de-DE" dirty="0"/>
              <a:t> in Unity (</a:t>
            </a:r>
            <a:r>
              <a:rPr lang="de-DE" dirty="0" err="1"/>
              <a:t>MonoBehaviour</a:t>
            </a:r>
            <a:r>
              <a:rPr lang="de-DE" dirty="0"/>
              <a:t>)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38E6AFAD-91F8-8547-7584-14EA93754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dirty="0"/>
              <a:t>Typischer naiver Implementierungsansatz: </a:t>
            </a:r>
          </a:p>
          <a:p>
            <a:pPr lvl="1"/>
            <a:r>
              <a:rPr lang="de-DE" dirty="0"/>
              <a:t>ein Skript (</a:t>
            </a:r>
            <a:r>
              <a:rPr lang="de-DE" dirty="0" err="1"/>
              <a:t>MonoBehaviour</a:t>
            </a:r>
            <a:r>
              <a:rPr lang="de-DE" dirty="0"/>
              <a:t>) pro Boid, jedes davon läuft eigenständig Nachbarschaftssuche </a:t>
            </a:r>
          </a:p>
          <a:p>
            <a:pPr lvl="1"/>
            <a:r>
              <a:rPr lang="de-DE" dirty="0"/>
              <a:t>Funktioniert gut für niedrige zwei- bis niedrige dreistellige Boid-Anzahlen</a:t>
            </a:r>
          </a:p>
        </p:txBody>
      </p:sp>
    </p:spTree>
    <p:extLst>
      <p:ext uri="{BB962C8B-B14F-4D97-AF65-F5344CB8AC3E}">
        <p14:creationId xmlns:p14="http://schemas.microsoft.com/office/powerpoint/2010/main" val="4027681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7C6A1-D250-92A5-1353-5DD749A27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0627F644-B346-563B-8642-EEAD192A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Performance-Probleme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C756D149-0AE0-D8C0-89D9-CC8392A22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dirty="0"/>
              <a:t>Jedes </a:t>
            </a:r>
            <a:r>
              <a:rPr lang="de-DE" dirty="0" err="1"/>
              <a:t>GameObject</a:t>
            </a:r>
            <a:r>
              <a:rPr lang="de-DE" dirty="0"/>
              <a:t> verursacht eigenen Overhead (Update()-Aufruf-Verwaltung)</a:t>
            </a:r>
          </a:p>
          <a:p>
            <a:r>
              <a:rPr lang="de-DE" dirty="0" err="1"/>
              <a:t>GameObjects</a:t>
            </a:r>
            <a:r>
              <a:rPr lang="de-DE" dirty="0"/>
              <a:t> liegen im Speicher verstreut ("Cache-unfreundlich") </a:t>
            </a:r>
          </a:p>
          <a:p>
            <a:r>
              <a:rPr lang="de-DE" dirty="0" err="1"/>
              <a:t>Garbage</a:t>
            </a:r>
            <a:r>
              <a:rPr lang="de-DE" dirty="0"/>
              <a:t> Collection: häufige kleine Speicherzuweisungen</a:t>
            </a:r>
          </a:p>
          <a:p>
            <a:r>
              <a:rPr lang="de-DE" dirty="0"/>
              <a:t>Die O(n²)-Problematik</a:t>
            </a:r>
          </a:p>
        </p:txBody>
      </p:sp>
    </p:spTree>
    <p:extLst>
      <p:ext uri="{BB962C8B-B14F-4D97-AF65-F5344CB8AC3E}">
        <p14:creationId xmlns:p14="http://schemas.microsoft.com/office/powerpoint/2010/main" val="2607288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F4E47-53A9-DA28-1A59-12E20CB80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8D1624BB-FCE4-8C2D-BDC5-F8CEADF4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Die Idee: Data-</a:t>
            </a:r>
            <a:r>
              <a:rPr lang="de-DE" dirty="0" err="1"/>
              <a:t>Oriented</a:t>
            </a:r>
            <a:r>
              <a:rPr lang="de-DE" dirty="0"/>
              <a:t> Design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705A3F9C-616D-1E00-E5AC-DDC8F27B1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dirty="0"/>
              <a:t>Grundprinzip: CPUs sind sehr schnell, der Hauptspeicher (RAM) ist im Vergleich </a:t>
            </a:r>
            <a:r>
              <a:rPr lang="de-DE" b="1" dirty="0"/>
              <a:t>sehr</a:t>
            </a:r>
            <a:r>
              <a:rPr lang="de-DE" dirty="0"/>
              <a:t> langsam </a:t>
            </a:r>
          </a:p>
          <a:p>
            <a:pPr lvl="1"/>
            <a:r>
              <a:rPr lang="de-DE" dirty="0"/>
              <a:t>der Prozessor wartet mehr als arbeitet</a:t>
            </a:r>
          </a:p>
          <a:p>
            <a:r>
              <a:rPr lang="de-DE" dirty="0"/>
              <a:t>Daten so im Speicher anordnen, </a:t>
            </a:r>
            <a:r>
              <a:rPr lang="de-DE" b="1" dirty="0"/>
              <a:t>wie</a:t>
            </a:r>
            <a:r>
              <a:rPr lang="de-DE" dirty="0"/>
              <a:t> sie verarbeitet werden </a:t>
            </a:r>
          </a:p>
          <a:p>
            <a:r>
              <a:rPr lang="de-DE" dirty="0"/>
              <a:t>Klassisches OOP vs. Data-</a:t>
            </a:r>
            <a:r>
              <a:rPr lang="de-DE" dirty="0" err="1"/>
              <a:t>Oriented</a:t>
            </a:r>
            <a:r>
              <a:rPr lang="de-DE" dirty="0"/>
              <a:t> Design </a:t>
            </a:r>
          </a:p>
          <a:p>
            <a:pPr lvl="1"/>
            <a:r>
              <a:rPr lang="de-DE" dirty="0"/>
              <a:t>gleiche Datentypen aller Objekte liegen direkt nebeneinander im Speicher</a:t>
            </a:r>
          </a:p>
          <a:p>
            <a:pPr lvl="1"/>
            <a:r>
              <a:rPr lang="de-DE" dirty="0"/>
              <a:t>z. B. alle Positionen in einem großen zusammenhängenden Array</a:t>
            </a:r>
          </a:p>
        </p:txBody>
      </p:sp>
    </p:spTree>
    <p:extLst>
      <p:ext uri="{BB962C8B-B14F-4D97-AF65-F5344CB8AC3E}">
        <p14:creationId xmlns:p14="http://schemas.microsoft.com/office/powerpoint/2010/main" val="578235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E1B79-CC5F-1CEF-FF67-34D5CF2DE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55CBDF05-6C6B-6D97-1402-4A09B467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Unity DOTS im Überblick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0B95BBF0-B41B-C91F-C836-C013A52E2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b="1" dirty="0"/>
              <a:t>DOTS</a:t>
            </a:r>
            <a:r>
              <a:rPr lang="de-DE" dirty="0"/>
              <a:t> = Data-</a:t>
            </a:r>
            <a:r>
              <a:rPr lang="de-DE" dirty="0" err="1"/>
              <a:t>Oriented</a:t>
            </a:r>
            <a:r>
              <a:rPr lang="de-DE" dirty="0"/>
              <a:t> Technology Stack </a:t>
            </a:r>
          </a:p>
          <a:p>
            <a:pPr lvl="1"/>
            <a:r>
              <a:rPr lang="de-DE" dirty="0"/>
              <a:t>Unitys Sammlung von Technologien für daten-orientierte Programmierung </a:t>
            </a:r>
          </a:p>
          <a:p>
            <a:r>
              <a:rPr lang="de-DE" b="1" dirty="0"/>
              <a:t>ECS</a:t>
            </a:r>
            <a:r>
              <a:rPr lang="de-DE" dirty="0"/>
              <a:t> (Entity </a:t>
            </a:r>
            <a:r>
              <a:rPr lang="de-DE" dirty="0" err="1"/>
              <a:t>Component</a:t>
            </a:r>
            <a:r>
              <a:rPr lang="de-DE" dirty="0"/>
              <a:t> System) </a:t>
            </a:r>
          </a:p>
          <a:p>
            <a:pPr lvl="1"/>
            <a:r>
              <a:rPr lang="de-DE" dirty="0"/>
              <a:t>das Architekturmuster (kommt nächste Folie)</a:t>
            </a:r>
          </a:p>
          <a:p>
            <a:r>
              <a:rPr lang="de-DE" b="1" dirty="0"/>
              <a:t>C# Job System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sicheres Aufteilen von Arbeit auf mehrere CPU-Kerne (Multithreading)</a:t>
            </a:r>
          </a:p>
          <a:p>
            <a:r>
              <a:rPr lang="de-DE" b="1" dirty="0"/>
              <a:t>Burst Compiler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übersetzt C#-Code in hochoptimierten, nativen Maschinencode</a:t>
            </a:r>
          </a:p>
        </p:txBody>
      </p:sp>
    </p:spTree>
    <p:extLst>
      <p:ext uri="{BB962C8B-B14F-4D97-AF65-F5344CB8AC3E}">
        <p14:creationId xmlns:p14="http://schemas.microsoft.com/office/powerpoint/2010/main" val="2745657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31D50-3165-10A7-77B2-77C536843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F390F51D-8AF5-BF4E-FAA1-A878F664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ECS-Architektur — Entity, </a:t>
            </a:r>
            <a:r>
              <a:rPr lang="de-DE" dirty="0" err="1"/>
              <a:t>Component</a:t>
            </a:r>
            <a:r>
              <a:rPr lang="de-DE" dirty="0"/>
              <a:t>, System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E0A6A98D-DCD4-D450-829B-B5F6A412A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b="1" dirty="0"/>
              <a:t>Entity</a:t>
            </a:r>
            <a:r>
              <a:rPr lang="de-DE" dirty="0"/>
              <a:t>: nur eine leichtgewichtige ID/Kennung (keine eigenen Daten!)</a:t>
            </a:r>
          </a:p>
          <a:p>
            <a:r>
              <a:rPr lang="de-DE" dirty="0"/>
              <a:t>ersetzt </a:t>
            </a:r>
            <a:r>
              <a:rPr lang="de-DE" dirty="0" err="1"/>
              <a:t>GameObject</a:t>
            </a:r>
            <a:r>
              <a:rPr lang="de-DE" dirty="0"/>
              <a:t> </a:t>
            </a:r>
            <a:r>
              <a:rPr lang="de-DE" b="1" dirty="0" err="1"/>
              <a:t>Component</a:t>
            </a:r>
            <a:endParaRPr lang="de-DE" b="1" dirty="0"/>
          </a:p>
          <a:p>
            <a:pPr lvl="1"/>
            <a:r>
              <a:rPr lang="de-DE" dirty="0"/>
              <a:t>reine Daten, keine Logik </a:t>
            </a:r>
          </a:p>
          <a:p>
            <a:r>
              <a:rPr lang="de-DE" b="1" dirty="0"/>
              <a:t>System</a:t>
            </a:r>
            <a:r>
              <a:rPr lang="de-DE" dirty="0"/>
              <a:t>: enthält die Logik, die über alle </a:t>
            </a:r>
            <a:r>
              <a:rPr lang="de-DE" dirty="0" err="1"/>
              <a:t>Entities</a:t>
            </a:r>
            <a:r>
              <a:rPr lang="de-DE" dirty="0"/>
              <a:t> mit bestimmten Components</a:t>
            </a:r>
          </a:p>
        </p:txBody>
      </p:sp>
    </p:spTree>
    <p:extLst>
      <p:ext uri="{BB962C8B-B14F-4D97-AF65-F5344CB8AC3E}">
        <p14:creationId xmlns:p14="http://schemas.microsoft.com/office/powerpoint/2010/main" val="2332512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D2CB3-F026-CDAC-EE2C-64BBD0E79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86F804E8-730B-9587-134B-2AD3DCCB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Jobs + Burst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4CC2B54B-8E20-C9CF-F29A-A684DAB49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b="1" dirty="0"/>
              <a:t>C# Job System</a:t>
            </a:r>
            <a:r>
              <a:rPr lang="de-DE" dirty="0"/>
              <a:t>: erlaubt es, Arbeit sicher auf mehrere CPU-Kerne zu verteilen</a:t>
            </a:r>
          </a:p>
          <a:p>
            <a:pPr lvl="1"/>
            <a:r>
              <a:rPr lang="de-DE" dirty="0"/>
              <a:t>System verwaltet automatisch, welcher Job lesend/schreibend auf welche Daten zugreift</a:t>
            </a:r>
          </a:p>
          <a:p>
            <a:r>
              <a:rPr lang="de-DE" b="1" dirty="0"/>
              <a:t>Burst Compiler</a:t>
            </a:r>
            <a:r>
              <a:rPr lang="de-DE" dirty="0"/>
              <a:t>: übersetzt C#-Code in stark optimierten, nativen Maschinencode</a:t>
            </a:r>
          </a:p>
        </p:txBody>
      </p:sp>
    </p:spTree>
    <p:extLst>
      <p:ext uri="{BB962C8B-B14F-4D97-AF65-F5344CB8AC3E}">
        <p14:creationId xmlns:p14="http://schemas.microsoft.com/office/powerpoint/2010/main" val="771247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238FC-C1F2-ACCD-1209-663AA9F94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9D133F7C-E4C6-358D-E7F6-EA8D0B708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DOTS für </a:t>
            </a:r>
            <a:r>
              <a:rPr lang="de-DE" dirty="0" err="1"/>
              <a:t>Boids</a:t>
            </a:r>
            <a:r>
              <a:rPr lang="de-DE" dirty="0"/>
              <a:t> in der Praxis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FE2EACD4-B525-A7A0-CC89-CD013B7DE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dirty="0"/>
              <a:t>Positionen/Geschwindigkeiten aller </a:t>
            </a:r>
            <a:r>
              <a:rPr lang="de-DE" dirty="0" err="1"/>
              <a:t>Boids</a:t>
            </a:r>
            <a:r>
              <a:rPr lang="de-DE" dirty="0"/>
              <a:t> liegen in zusammenhängenden Arrays</a:t>
            </a:r>
          </a:p>
          <a:p>
            <a:r>
              <a:rPr lang="de-DE" dirty="0"/>
              <a:t>Ein paralleler Job verteilt die Nachbarschaftssuche + Lenkkraft-Berechnung über alle verfügbaren CPU-Kerne</a:t>
            </a:r>
          </a:p>
          <a:p>
            <a:r>
              <a:rPr lang="de-DE" dirty="0"/>
              <a:t>Räumliche Optimierung  wird auch hier weiterhin gebraucht</a:t>
            </a:r>
          </a:p>
        </p:txBody>
      </p:sp>
    </p:spTree>
    <p:extLst>
      <p:ext uri="{BB962C8B-B14F-4D97-AF65-F5344CB8AC3E}">
        <p14:creationId xmlns:p14="http://schemas.microsoft.com/office/powerpoint/2010/main" val="149755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">
            <a:extLst>
              <a:ext uri="{FF2B5EF4-FFF2-40B4-BE49-F238E27FC236}">
                <a16:creationId xmlns:a16="http://schemas.microsoft.com/office/drawing/2014/main" id="{94BCFC1B-EDB1-71E4-AC4F-B5EEE916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/>
              <a:t>Agenda</a:t>
            </a:r>
            <a:endParaRPr lang="de-DE" dirty="0"/>
          </a:p>
        </p:txBody>
      </p:sp>
      <p:sp>
        <p:nvSpPr>
          <p:cNvPr id="21" name="Inhaltsplatzhalter">
            <a:extLst>
              <a:ext uri="{FF2B5EF4-FFF2-40B4-BE49-F238E27FC236}">
                <a16:creationId xmlns:a16="http://schemas.microsoft.com/office/drawing/2014/main" id="{68C495D2-F20C-BBD9-ED55-DAC439DF9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131887"/>
            <a:ext cx="6192366" cy="2952751"/>
          </a:xfrm>
        </p:spPr>
        <p:txBody>
          <a:bodyPr>
            <a:normAutofit/>
          </a:bodyPr>
          <a:lstStyle/>
          <a:p>
            <a:r>
              <a:rPr lang="de-DE" dirty="0"/>
              <a:t>Emergenz &amp; Geschichte</a:t>
            </a:r>
          </a:p>
          <a:p>
            <a:r>
              <a:rPr lang="de-DE" dirty="0"/>
              <a:t>Der </a:t>
            </a:r>
            <a:r>
              <a:rPr lang="de-DE" dirty="0" err="1"/>
              <a:t>Boids</a:t>
            </a:r>
            <a:r>
              <a:rPr lang="de-DE" dirty="0"/>
              <a:t>-Algorithmus</a:t>
            </a:r>
          </a:p>
          <a:p>
            <a:r>
              <a:rPr lang="de-DE" dirty="0"/>
              <a:t>Nachbarschaftssuche </a:t>
            </a:r>
          </a:p>
          <a:p>
            <a:r>
              <a:rPr lang="de-DE" dirty="0"/>
              <a:t>Unity, DOTS/ECS &amp; Demo</a:t>
            </a:r>
          </a:p>
        </p:txBody>
      </p:sp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2C5475E3-B666-AE18-C8AE-B07CBFA9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</p:spPr>
        <p:txBody>
          <a:bodyPr/>
          <a:lstStyle/>
          <a:p>
            <a:fld id="{3449650F-E03B-624E-B2AD-4F9591B58B1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671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2A5EC-3D01-2928-E2D4-951BFB6FA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00702AB5-1F69-8F6E-4FAF-52535DC5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Zusammenfassung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CD9977DB-718A-10BE-9CA1-04CFEAA32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dirty="0"/>
              <a:t>Kurzer Rückblick:</a:t>
            </a:r>
          </a:p>
          <a:p>
            <a:pPr lvl="1"/>
            <a:r>
              <a:rPr lang="de-DE" dirty="0"/>
              <a:t>Emergenz/Geschichte </a:t>
            </a:r>
          </a:p>
          <a:p>
            <a:pPr lvl="1"/>
            <a:r>
              <a:rPr lang="de-DE" dirty="0" err="1"/>
              <a:t>Boids</a:t>
            </a:r>
            <a:r>
              <a:rPr lang="de-DE" dirty="0"/>
              <a:t>-Mathematik </a:t>
            </a:r>
          </a:p>
          <a:p>
            <a:pPr lvl="1"/>
            <a:r>
              <a:rPr lang="de-DE" dirty="0"/>
              <a:t>Optimierungsproblem &amp; Datenstrukturen </a:t>
            </a:r>
          </a:p>
          <a:p>
            <a:pPr lvl="1"/>
            <a:r>
              <a:rPr lang="de-DE" dirty="0"/>
              <a:t>Unity/DOTS-Umsetzung</a:t>
            </a:r>
          </a:p>
          <a:p>
            <a:r>
              <a:rPr lang="de-DE" dirty="0"/>
              <a:t> Schlusssatz: "Aus drei einfachen Regeln entsteht ein ganzer Schwarm. Und aus cleverer Datenstrukturierung wird daraus eine Simulation mit tausenden Agenten."</a:t>
            </a:r>
          </a:p>
        </p:txBody>
      </p:sp>
    </p:spTree>
    <p:extLst>
      <p:ext uri="{BB962C8B-B14F-4D97-AF65-F5344CB8AC3E}">
        <p14:creationId xmlns:p14="http://schemas.microsoft.com/office/powerpoint/2010/main" val="4141065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B4BE4660-5F58-43BF-4953-56B0640E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 dirty="0"/>
              <a:t>Offene Fragen und Diskussion</a:t>
            </a:r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EFECC579-7045-6F53-5CE8-847112E8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Vielen</a:t>
            </a:r>
            <a:r>
              <a:rPr lang="en-US" dirty="0"/>
              <a:t> Dank f</a:t>
            </a:r>
            <a:r>
              <a:rPr lang="de-DE" dirty="0" err="1"/>
              <a:t>ürs</a:t>
            </a:r>
            <a:r>
              <a:rPr lang="de-DE" dirty="0"/>
              <a:t> Zuhören!</a:t>
            </a:r>
          </a:p>
        </p:txBody>
      </p:sp>
      <p:pic>
        <p:nvPicPr>
          <p:cNvPr id="12" name="Icon" descr="Illustration eines Fragezeichens">
            <a:extLst>
              <a:ext uri="{FF2B5EF4-FFF2-40B4-BE49-F238E27FC236}">
                <a16:creationId xmlns:a16="http://schemas.microsoft.com/office/drawing/2014/main" id="{8CFEDCB6-B266-0410-DE27-395F1C1B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0"/>
            <a:ext cx="2051720" cy="32962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71FF067C-94F6-675F-69F7-3693F8D7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</p:spPr>
        <p:txBody>
          <a:bodyPr/>
          <a:lstStyle/>
          <a:p>
            <a:fld id="{309D5144-004E-1E45-907B-65C86CA25C3F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005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3842CE5-7CCC-D947-6372-30E436BA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ED97EFA-323F-86C0-8127-E8A0C4B49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31680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200" dirty="0"/>
              <a:t>Abb. 1: Vogelschwarm, </a:t>
            </a:r>
            <a:r>
              <a:rPr lang="en-US" sz="1200" dirty="0"/>
              <a:t>Myriams-Fotos</a:t>
            </a:r>
            <a:r>
              <a:rPr lang="de-DE" sz="1200" dirty="0"/>
              <a:t>, via </a:t>
            </a:r>
            <a:r>
              <a:rPr lang="de-DE" sz="1200" dirty="0" err="1"/>
              <a:t>Pixabay</a:t>
            </a:r>
            <a:r>
              <a:rPr lang="de-DE" sz="1200" dirty="0"/>
              <a:t>. </a:t>
            </a:r>
            <a:r>
              <a:rPr lang="en-US" sz="1200" dirty="0">
                <a:hlinkClick r:id="rId2"/>
              </a:rPr>
              <a:t>https://pixabay.com/users/myriams-fotos-1627417/?utm_source=link-attribution&amp;utm_medium=referral&amp;utm_campaign=image&amp;utm_content=4024243</a:t>
            </a:r>
            <a:r>
              <a:rPr lang="en-US" sz="1200" dirty="0"/>
              <a:t> </a:t>
            </a:r>
            <a:r>
              <a:rPr lang="de-DE" sz="1200" dirty="0"/>
              <a:t>(Aufgerufen am: 23.06.2026)</a:t>
            </a:r>
          </a:p>
          <a:p>
            <a:pPr marL="0" indent="0">
              <a:buNone/>
            </a:pPr>
            <a:r>
              <a:rPr lang="de-DE" sz="1200" dirty="0"/>
              <a:t>Abb. 2: Space Marine 2, Bolding, Jonathan, via PC Gamer. </a:t>
            </a:r>
            <a:r>
              <a:rPr lang="de-DE" sz="1200" dirty="0">
                <a:hlinkClick r:id="rId3"/>
              </a:rPr>
              <a:t>https://www.pcgamer.com/games/action/i-cannot-get-enough-of-the-space-marine-2-videos-with-all-them-swarming-tyranids/</a:t>
            </a:r>
            <a:r>
              <a:rPr lang="de-DE" sz="1200" dirty="0"/>
              <a:t> (Aufgerufen am 23.06.2026)</a:t>
            </a:r>
          </a:p>
          <a:p>
            <a:pPr marL="0" indent="0">
              <a:buNone/>
            </a:pPr>
            <a:r>
              <a:rPr lang="de-DE" sz="1200" dirty="0"/>
              <a:t>Abb. 3: Drone Swarms, </a:t>
            </a:r>
            <a:r>
              <a:rPr lang="en-US" sz="1200" dirty="0"/>
              <a:t>Levy, Jean-Jerome. "Drone Swarms: Collective Intelligence in Action." </a:t>
            </a:r>
            <a:r>
              <a:rPr lang="en-US" sz="1200" dirty="0" err="1"/>
              <a:t>Scalastic</a:t>
            </a:r>
            <a:r>
              <a:rPr lang="en-US" sz="1200" dirty="0"/>
              <a:t>, </a:t>
            </a:r>
            <a:r>
              <a:rPr lang="en-US" sz="1200" dirty="0">
                <a:hlinkClick r:id="rId4"/>
              </a:rPr>
              <a:t>https://scalastic.io/en/drone-swarms-collective-intelligence/</a:t>
            </a:r>
            <a:r>
              <a:rPr lang="en-US" sz="1200" dirty="0"/>
              <a:t> </a:t>
            </a:r>
            <a:r>
              <a:rPr lang="de-DE" sz="1200" dirty="0"/>
              <a:t>(Aufgerufen am: 23.06.2026)</a:t>
            </a:r>
          </a:p>
          <a:p>
            <a:pPr marL="0" indent="0">
              <a:buNone/>
            </a:pPr>
            <a:r>
              <a:rPr lang="de-DE" sz="1200" dirty="0"/>
              <a:t>Abb. 4: </a:t>
            </a:r>
            <a:r>
              <a:rPr lang="de-DE" sz="1200" dirty="0" err="1"/>
              <a:t>Cellular</a:t>
            </a:r>
            <a:r>
              <a:rPr lang="de-DE" sz="1200" dirty="0"/>
              <a:t> </a:t>
            </a:r>
            <a:r>
              <a:rPr lang="de-DE" sz="1200" dirty="0" err="1"/>
              <a:t>Automata</a:t>
            </a:r>
            <a:r>
              <a:rPr lang="de-DE" sz="1200" dirty="0"/>
              <a:t>, </a:t>
            </a:r>
            <a:r>
              <a:rPr lang="de-DE" sz="1200" dirty="0" err="1"/>
              <a:t>Softology's</a:t>
            </a:r>
            <a:r>
              <a:rPr lang="de-DE" sz="1200" dirty="0"/>
              <a:t> Blog, </a:t>
            </a:r>
            <a:r>
              <a:rPr lang="de-DE" sz="1200" dirty="0">
                <a:hlinkClick r:id="rId5"/>
              </a:rPr>
              <a:t>https://softologyblog.wordpress.com/2018/02/05/history-dependant-cellular-automata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/>
              <a:t>Abb. 5,6: Conways Spiel des Lebens. Wikipedia, die freie Enzyklopädie, 25. Feb. 2026, de.wikipedia.org/w/</a:t>
            </a:r>
            <a:r>
              <a:rPr lang="de-DE" sz="1200" dirty="0" err="1"/>
              <a:t>index.php?title</a:t>
            </a:r>
            <a:r>
              <a:rPr lang="de-DE" sz="1200" dirty="0"/>
              <a:t>=</a:t>
            </a:r>
            <a:r>
              <a:rPr lang="de-DE" sz="1200" dirty="0" err="1"/>
              <a:t>Conways_Spiel_des_Lebens&amp;oldid</a:t>
            </a:r>
            <a:r>
              <a:rPr lang="de-DE" sz="1200" dirty="0"/>
              <a:t>=264705416. (Aufgerufen am: 23.06.2026)</a:t>
            </a:r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3B95EC0-F695-04B6-6569-6C07E52A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6831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65C13-55F8-AAD0-DC49-F15AC6BEE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82CAFFA-DB0B-6676-64DF-F1A309E1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8C1E231-EF56-24C6-9F9A-88F0B4FD8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3168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100" dirty="0"/>
              <a:t>Reynolds, C. W. (1987). </a:t>
            </a:r>
            <a:r>
              <a:rPr lang="de-DE" sz="1100" dirty="0" err="1"/>
              <a:t>Flocks</a:t>
            </a:r>
            <a:r>
              <a:rPr lang="de-DE" sz="1100" dirty="0"/>
              <a:t>, </a:t>
            </a:r>
            <a:r>
              <a:rPr lang="de-DE" sz="1100" dirty="0" err="1"/>
              <a:t>herds</a:t>
            </a:r>
            <a:r>
              <a:rPr lang="de-DE" sz="1100" dirty="0"/>
              <a:t> and </a:t>
            </a:r>
            <a:r>
              <a:rPr lang="de-DE" sz="1100" dirty="0" err="1"/>
              <a:t>schools</a:t>
            </a:r>
            <a:r>
              <a:rPr lang="de-DE" sz="1100" dirty="0"/>
              <a:t>: A </a:t>
            </a:r>
            <a:r>
              <a:rPr lang="de-DE" sz="1100" dirty="0" err="1"/>
              <a:t>distributed</a:t>
            </a:r>
            <a:r>
              <a:rPr lang="de-DE" sz="1100" dirty="0"/>
              <a:t> behavioral </a:t>
            </a:r>
            <a:r>
              <a:rPr lang="de-DE" sz="1100" dirty="0" err="1"/>
              <a:t>model</a:t>
            </a:r>
            <a:r>
              <a:rPr lang="de-DE" sz="1100" dirty="0"/>
              <a:t>. </a:t>
            </a:r>
            <a:r>
              <a:rPr lang="de-DE" sz="1100" i="1" dirty="0"/>
              <a:t>Computer Graphics (ACM SIGGRAPH '87 Conference Proceedings)</a:t>
            </a:r>
            <a:r>
              <a:rPr lang="de-DE" sz="1100" dirty="0"/>
              <a:t>, 21(4), 25–34. </a:t>
            </a:r>
            <a:r>
              <a:rPr lang="de-DE" sz="1100" dirty="0">
                <a:hlinkClick r:id="rId2"/>
              </a:rPr>
              <a:t>https://team.inria.fr/imagine/files/2014/10/flocks-hers-and-schools.pdf</a:t>
            </a:r>
            <a:r>
              <a:rPr lang="de-DE" sz="1100" dirty="0"/>
              <a:t> (Aufgerufen am: 23.06.2026)</a:t>
            </a:r>
          </a:p>
          <a:p>
            <a:pPr marL="0" indent="0">
              <a:buNone/>
            </a:pPr>
            <a:r>
              <a:rPr lang="de-DE" sz="1100" dirty="0"/>
              <a:t>Abb. 7,8,9: Wong, Timmie. "</a:t>
            </a:r>
            <a:r>
              <a:rPr lang="de-DE" sz="1100" dirty="0" err="1"/>
              <a:t>Boids</a:t>
            </a:r>
            <a:r>
              <a:rPr lang="de-DE" sz="1100" dirty="0"/>
              <a:t>." Stanford University: Modeling Natural Systems, Sept. 2008, </a:t>
            </a:r>
            <a:r>
              <a:rPr lang="de-DE" sz="1100" dirty="0">
                <a:hlinkClick r:id="rId3"/>
              </a:rPr>
              <a:t>https://cs.stanford.edu/people/eroberts/courses/soco/projects/2008-09/modeling-natural-systems/boids.html</a:t>
            </a:r>
            <a:r>
              <a:rPr lang="de-DE" sz="1100" dirty="0"/>
              <a:t> (Aufgerufen am: 23.06.2026)</a:t>
            </a:r>
          </a:p>
          <a:p>
            <a:pPr marL="0" indent="0">
              <a:buNone/>
            </a:pPr>
            <a:r>
              <a:rPr lang="de-DE" sz="1100" dirty="0"/>
              <a:t>de-la-Nieto-Yabar, David, und Francisco C. Martins. </a:t>
            </a:r>
            <a:r>
              <a:rPr lang="de-DE" sz="1100" dirty="0" err="1"/>
              <a:t>Synchronizing</a:t>
            </a:r>
            <a:r>
              <a:rPr lang="de-DE" sz="1100" dirty="0"/>
              <a:t> Parallel </a:t>
            </a:r>
            <a:r>
              <a:rPr lang="de-DE" sz="1100" dirty="0" err="1"/>
              <a:t>Geometric</a:t>
            </a:r>
            <a:r>
              <a:rPr lang="de-DE" sz="1100" dirty="0"/>
              <a:t> </a:t>
            </a:r>
            <a:r>
              <a:rPr lang="de-DE" sz="1100" dirty="0" err="1"/>
              <a:t>Algorithms</a:t>
            </a:r>
            <a:r>
              <a:rPr lang="de-DE" sz="1100" dirty="0"/>
              <a:t> on Multi-Core Machines. </a:t>
            </a:r>
            <a:r>
              <a:rPr lang="de-DE" sz="1100" dirty="0" err="1"/>
              <a:t>ResearchGate</a:t>
            </a:r>
            <a:r>
              <a:rPr lang="de-DE" sz="1100" dirty="0"/>
              <a:t>, Juli 2018, </a:t>
            </a:r>
            <a:r>
              <a:rPr lang="de-DE" sz="1100" dirty="0">
                <a:hlinkClick r:id="rId4"/>
              </a:rPr>
              <a:t>https://www.researchgate.net/publication/326306568_Synchronizing_Parallel_Geometric_Algorithms_on_Multi-Core_Machines</a:t>
            </a:r>
            <a:r>
              <a:rPr lang="de-DE" sz="1100" dirty="0"/>
              <a:t> (Aufgerufen am: 23.06.2026)</a:t>
            </a:r>
          </a:p>
          <a:p>
            <a:pPr marL="0" indent="0">
              <a:buNone/>
            </a:pPr>
            <a:r>
              <a:rPr lang="de-DE" sz="1100" dirty="0"/>
              <a:t>"</a:t>
            </a:r>
            <a:r>
              <a:rPr lang="de-DE" sz="1100" dirty="0" err="1"/>
              <a:t>Octree</a:t>
            </a:r>
            <a:r>
              <a:rPr lang="de-DE" sz="1100" dirty="0"/>
              <a:t>." Wikipedia, The Free Encyclopedia, 2. Jan. 2026, </a:t>
            </a:r>
            <a:r>
              <a:rPr lang="de-DE" sz="1100" dirty="0">
                <a:hlinkClick r:id="rId5"/>
              </a:rPr>
              <a:t>https://en.wikipedia.org/wiki/Octree</a:t>
            </a:r>
            <a:r>
              <a:rPr lang="de-DE" sz="1100" dirty="0"/>
              <a:t> (Aufgerufen am: 23.06.2026)</a:t>
            </a:r>
          </a:p>
          <a:p>
            <a:pPr marL="0" indent="0">
              <a:buNone/>
            </a:pPr>
            <a:endParaRPr lang="de-DE" sz="11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59DE37-158B-7F66-2ED1-1BC4CEDF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193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C061B-46C8-8D74-C470-665433881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1DF59A-C027-7C54-BA11-687E67BD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36606F5-4AF3-B1EC-9E95-83B4BE6C3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3168055"/>
          </a:xfrm>
        </p:spPr>
        <p:txBody>
          <a:bodyPr>
            <a:normAutofit lnSpcReduction="10000"/>
          </a:bodyPr>
          <a:lstStyle/>
          <a:p>
            <a:r>
              <a:rPr lang="de-DE" sz="1100" dirty="0"/>
              <a:t>Vicsek, T. et al. (1995). </a:t>
            </a:r>
            <a:r>
              <a:rPr lang="de-DE" sz="1100" i="1" dirty="0" err="1"/>
              <a:t>Novel</a:t>
            </a:r>
            <a:r>
              <a:rPr lang="de-DE" sz="1100" i="1" dirty="0"/>
              <a:t> Type </a:t>
            </a:r>
            <a:r>
              <a:rPr lang="de-DE" sz="1100" i="1" dirty="0" err="1"/>
              <a:t>of</a:t>
            </a:r>
            <a:r>
              <a:rPr lang="de-DE" sz="1100" i="1" dirty="0"/>
              <a:t> Phase Transition in a System </a:t>
            </a:r>
            <a:r>
              <a:rPr lang="de-DE" sz="1100" i="1" dirty="0" err="1"/>
              <a:t>of</a:t>
            </a:r>
            <a:r>
              <a:rPr lang="de-DE" sz="1100" i="1" dirty="0"/>
              <a:t> Self-Driven </a:t>
            </a:r>
            <a:r>
              <a:rPr lang="de-DE" sz="1100" i="1" dirty="0" err="1"/>
              <a:t>Particles</a:t>
            </a:r>
            <a:r>
              <a:rPr lang="de-DE" sz="1100" i="1" dirty="0"/>
              <a:t>.</a:t>
            </a:r>
            <a:r>
              <a:rPr lang="de-DE" sz="1100" dirty="0"/>
              <a:t> </a:t>
            </a:r>
            <a:r>
              <a:rPr lang="de-DE" sz="1100" dirty="0" err="1"/>
              <a:t>Physical</a:t>
            </a:r>
            <a:r>
              <a:rPr lang="de-DE" sz="1100" dirty="0"/>
              <a:t> Review Letters, 75(6), 1226–1229.</a:t>
            </a:r>
          </a:p>
          <a:p>
            <a:r>
              <a:rPr lang="de-DE" sz="1100" dirty="0"/>
              <a:t> Helbing, D. &amp; Molnár, P. (1995). </a:t>
            </a:r>
            <a:r>
              <a:rPr lang="de-DE" sz="1100" i="1" dirty="0" err="1"/>
              <a:t>Social</a:t>
            </a:r>
            <a:r>
              <a:rPr lang="de-DE" sz="1100" i="1" dirty="0"/>
              <a:t> Force Model </a:t>
            </a:r>
            <a:r>
              <a:rPr lang="de-DE" sz="1100" i="1" dirty="0" err="1"/>
              <a:t>for</a:t>
            </a:r>
            <a:r>
              <a:rPr lang="de-DE" sz="1100" i="1" dirty="0"/>
              <a:t> </a:t>
            </a:r>
            <a:r>
              <a:rPr lang="de-DE" sz="1100" i="1" dirty="0" err="1"/>
              <a:t>Pedestrian</a:t>
            </a:r>
            <a:r>
              <a:rPr lang="de-DE" sz="1100" i="1" dirty="0"/>
              <a:t> Dynamics.</a:t>
            </a:r>
            <a:r>
              <a:rPr lang="de-DE" sz="1100" dirty="0"/>
              <a:t> </a:t>
            </a:r>
            <a:r>
              <a:rPr lang="de-DE" sz="1100" dirty="0" err="1"/>
              <a:t>Physical</a:t>
            </a:r>
            <a:r>
              <a:rPr lang="de-DE" sz="1100" dirty="0"/>
              <a:t> Review E, 51(5), 4282–4286. </a:t>
            </a:r>
          </a:p>
          <a:p>
            <a:r>
              <a:rPr lang="de-DE" sz="1100" dirty="0"/>
              <a:t>Teschner, M., Heidelberger, B., Müller, M., </a:t>
            </a:r>
            <a:r>
              <a:rPr lang="de-DE" sz="1100" dirty="0" err="1"/>
              <a:t>Pomerantes</a:t>
            </a:r>
            <a:r>
              <a:rPr lang="de-DE" sz="1100" dirty="0"/>
              <a:t>, D. &amp; Gross, M. (2003). </a:t>
            </a:r>
            <a:r>
              <a:rPr lang="de-DE" sz="1100" i="1" dirty="0" err="1"/>
              <a:t>Optimized</a:t>
            </a:r>
            <a:r>
              <a:rPr lang="de-DE" sz="1100" i="1" dirty="0"/>
              <a:t> </a:t>
            </a:r>
            <a:r>
              <a:rPr lang="de-DE" sz="1100" i="1" dirty="0" err="1"/>
              <a:t>Spatial</a:t>
            </a:r>
            <a:r>
              <a:rPr lang="de-DE" sz="1100" i="1" dirty="0"/>
              <a:t> </a:t>
            </a:r>
            <a:r>
              <a:rPr lang="de-DE" sz="1100" i="1" dirty="0" err="1"/>
              <a:t>Hashing</a:t>
            </a:r>
            <a:r>
              <a:rPr lang="de-DE" sz="1100" i="1" dirty="0"/>
              <a:t> </a:t>
            </a:r>
            <a:r>
              <a:rPr lang="de-DE" sz="1100" i="1" dirty="0" err="1"/>
              <a:t>for</a:t>
            </a:r>
            <a:r>
              <a:rPr lang="de-DE" sz="1100" i="1" dirty="0"/>
              <a:t> </a:t>
            </a:r>
            <a:r>
              <a:rPr lang="de-DE" sz="1100" i="1" dirty="0" err="1"/>
              <a:t>Collision</a:t>
            </a:r>
            <a:r>
              <a:rPr lang="de-DE" sz="1100" i="1" dirty="0"/>
              <a:t> </a:t>
            </a:r>
            <a:r>
              <a:rPr lang="de-DE" sz="1100" i="1" dirty="0" err="1"/>
              <a:t>Detection</a:t>
            </a:r>
            <a:r>
              <a:rPr lang="de-DE" sz="1100" i="1" dirty="0"/>
              <a:t> </a:t>
            </a:r>
            <a:r>
              <a:rPr lang="de-DE" sz="1100" i="1" dirty="0" err="1"/>
              <a:t>of</a:t>
            </a:r>
            <a:r>
              <a:rPr lang="de-DE" sz="1100" i="1" dirty="0"/>
              <a:t> </a:t>
            </a:r>
            <a:r>
              <a:rPr lang="de-DE" sz="1100" i="1" dirty="0" err="1"/>
              <a:t>Deformable</a:t>
            </a:r>
            <a:r>
              <a:rPr lang="de-DE" sz="1100" i="1" dirty="0"/>
              <a:t> Objects.</a:t>
            </a:r>
            <a:r>
              <a:rPr lang="de-DE" sz="1100" dirty="0"/>
              <a:t> </a:t>
            </a:r>
            <a:r>
              <a:rPr lang="de-DE" sz="1100" dirty="0" err="1"/>
              <a:t>Proc</a:t>
            </a:r>
            <a:r>
              <a:rPr lang="de-DE" sz="1100" dirty="0"/>
              <a:t>. VMV 2003, 47–54. </a:t>
            </a:r>
          </a:p>
          <a:p>
            <a:r>
              <a:rPr lang="de-DE" sz="1100" dirty="0"/>
              <a:t>Gardner, M. (1970). </a:t>
            </a:r>
            <a:r>
              <a:rPr lang="de-DE" sz="1100" i="1" dirty="0"/>
              <a:t>The Fantastic </a:t>
            </a:r>
            <a:r>
              <a:rPr lang="de-DE" sz="1100" i="1" dirty="0" err="1"/>
              <a:t>Combinations</a:t>
            </a:r>
            <a:r>
              <a:rPr lang="de-DE" sz="1100" i="1" dirty="0"/>
              <a:t> </a:t>
            </a:r>
            <a:r>
              <a:rPr lang="de-DE" sz="1100" i="1" dirty="0" err="1"/>
              <a:t>of</a:t>
            </a:r>
            <a:r>
              <a:rPr lang="de-DE" sz="1100" i="1" dirty="0"/>
              <a:t> John </a:t>
            </a:r>
            <a:r>
              <a:rPr lang="de-DE" sz="1100" i="1" dirty="0" err="1"/>
              <a:t>Conway's</a:t>
            </a:r>
            <a:r>
              <a:rPr lang="de-DE" sz="1100" i="1" dirty="0"/>
              <a:t> New Solitaire Game "Life".</a:t>
            </a:r>
            <a:r>
              <a:rPr lang="de-DE" sz="1100" dirty="0"/>
              <a:t> Scientific American, 223(4), 120–123.</a:t>
            </a:r>
          </a:p>
          <a:p>
            <a:r>
              <a:rPr lang="de-DE" sz="1100" dirty="0"/>
              <a:t>Unity Technologies — offizielle Dokumentation: </a:t>
            </a:r>
            <a:r>
              <a:rPr lang="de-DE" sz="1100" dirty="0" err="1"/>
              <a:t>Entities</a:t>
            </a:r>
            <a:r>
              <a:rPr lang="de-DE" sz="1100" dirty="0"/>
              <a:t> (ECS): </a:t>
            </a:r>
            <a:r>
              <a:rPr lang="de-DE" sz="1100" dirty="0">
                <a:hlinkClick r:id="rId2"/>
              </a:rPr>
              <a:t>https://docs.unity3d.com/Packages/com.unity.entities@latest</a:t>
            </a:r>
            <a:endParaRPr lang="de-DE" sz="1100" dirty="0"/>
          </a:p>
          <a:p>
            <a:r>
              <a:rPr lang="de-DE" sz="1100" dirty="0"/>
              <a:t>Unity Physics: </a:t>
            </a:r>
            <a:r>
              <a:rPr lang="de-DE" sz="1100" dirty="0">
                <a:hlinkClick r:id="rId3"/>
              </a:rPr>
              <a:t>https://docs.unity3d.com/Manual/com.unity.physics.html</a:t>
            </a:r>
            <a:endParaRPr lang="de-DE" sz="1100" dirty="0"/>
          </a:p>
          <a:p>
            <a:r>
              <a:rPr lang="de-DE" sz="1100" dirty="0"/>
              <a:t>DOTS-Übersicht: </a:t>
            </a:r>
            <a:r>
              <a:rPr lang="de-DE" sz="1100" dirty="0">
                <a:hlinkClick r:id="rId4"/>
              </a:rPr>
              <a:t>https://unity.com/dots</a:t>
            </a:r>
            <a:endParaRPr lang="de-DE" sz="1100" dirty="0"/>
          </a:p>
          <a:p>
            <a:pPr marL="0" indent="0">
              <a:buNone/>
            </a:pPr>
            <a:endParaRPr lang="de-DE" sz="11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50E079-E005-5F3F-ABDA-EE244016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0679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7243E-75B8-2F5C-0D59-F6CE6E634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8C71AB6-FB15-CDB2-E9D7-6D710AC2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696BA3-75D0-E79C-71B3-240FB325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3168055"/>
          </a:xfrm>
        </p:spPr>
        <p:txBody>
          <a:bodyPr>
            <a:normAutofit/>
          </a:bodyPr>
          <a:lstStyle/>
          <a:p>
            <a:r>
              <a:rPr lang="de-DE" sz="1100" dirty="0"/>
              <a:t>Reynolds, C. W. (1987). </a:t>
            </a:r>
            <a:r>
              <a:rPr lang="de-DE" sz="1100" dirty="0" err="1"/>
              <a:t>Flocks</a:t>
            </a:r>
            <a:r>
              <a:rPr lang="de-DE" sz="1100" dirty="0"/>
              <a:t>, </a:t>
            </a:r>
            <a:r>
              <a:rPr lang="de-DE" sz="1100" dirty="0" err="1"/>
              <a:t>herds</a:t>
            </a:r>
            <a:r>
              <a:rPr lang="de-DE" sz="1100" dirty="0"/>
              <a:t> and </a:t>
            </a:r>
            <a:r>
              <a:rPr lang="de-DE" sz="1100" dirty="0" err="1"/>
              <a:t>schools</a:t>
            </a:r>
            <a:r>
              <a:rPr lang="de-DE" sz="1100" dirty="0"/>
              <a:t>: A </a:t>
            </a:r>
            <a:r>
              <a:rPr lang="de-DE" sz="1100" dirty="0" err="1"/>
              <a:t>distributed</a:t>
            </a:r>
            <a:r>
              <a:rPr lang="de-DE" sz="1100" dirty="0"/>
              <a:t> behavioral </a:t>
            </a:r>
            <a:r>
              <a:rPr lang="de-DE" sz="1100" dirty="0" err="1"/>
              <a:t>model</a:t>
            </a:r>
            <a:r>
              <a:rPr lang="de-DE" sz="1100" dirty="0"/>
              <a:t>. </a:t>
            </a:r>
            <a:r>
              <a:rPr lang="de-DE" sz="1100" i="1" dirty="0"/>
              <a:t>ACM SIGGRAPH Computer Graphics</a:t>
            </a:r>
            <a:r>
              <a:rPr lang="de-DE" sz="1100" dirty="0"/>
              <a:t>, 21(4), 25-34</a:t>
            </a:r>
          </a:p>
          <a:p>
            <a:r>
              <a:rPr lang="en-US" sz="1100" dirty="0"/>
              <a:t>Jones, J. (2010). Characteristics of pattern formation and evolution in approximations of </a:t>
            </a:r>
            <a:r>
              <a:rPr lang="en-US" sz="1100" dirty="0" err="1"/>
              <a:t>Physarum</a:t>
            </a:r>
            <a:r>
              <a:rPr lang="en-US" sz="1100" dirty="0"/>
              <a:t> transport networks. Artificial Life, 16(2), 127-153.</a:t>
            </a:r>
          </a:p>
          <a:p>
            <a:r>
              <a:rPr lang="en-US" sz="1100" dirty="0"/>
              <a:t>Fabian, R. (2018). Data-Oriented Design. Richard Fabian.</a:t>
            </a:r>
            <a:endParaRPr lang="de-DE" sz="11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922827-DB4D-1E27-4F77-B0763E3FC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39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38839FAE-7656-B276-9515-662F3A5C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223484"/>
            <a:ext cx="4481836" cy="529569"/>
          </a:xfrm>
        </p:spPr>
        <p:txBody>
          <a:bodyPr/>
          <a:lstStyle/>
          <a:p>
            <a:r>
              <a:rPr lang="de-DE" dirty="0"/>
              <a:t>Emergenz &amp; Geschichte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295DCEDD-33B8-7FF6-E851-690FCE5FE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894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EC302-F636-E00D-A502-D65834610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976C9CA0-D664-0C9F-2337-656E3635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4968230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Was ist Emergenz?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1F51FC0A-E92D-5A2F-6E7F-F33F93B5D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/>
          <a:lstStyle/>
          <a:p>
            <a:r>
              <a:rPr lang="de-DE" dirty="0"/>
              <a:t>Emergenz = komplexes Gesamtverhalten entsteht aus vielen einfachen lokalen Regeln. </a:t>
            </a:r>
          </a:p>
          <a:p>
            <a:r>
              <a:rPr lang="de-DE" dirty="0"/>
              <a:t>Kein Anführer gibt Befehle. </a:t>
            </a:r>
          </a:p>
          <a:p>
            <a:r>
              <a:rPr lang="de-DE" dirty="0"/>
              <a:t>Jedes Individuum kennt nur seine direkte Umgebung.</a:t>
            </a:r>
          </a:p>
        </p:txBody>
      </p:sp>
    </p:spTree>
    <p:extLst>
      <p:ext uri="{BB962C8B-B14F-4D97-AF65-F5344CB8AC3E}">
        <p14:creationId xmlns:p14="http://schemas.microsoft.com/office/powerpoint/2010/main" val="395580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B0401-CB31-F194-3EEC-BF5D56E99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443E4252-0120-0601-48AF-7F59F006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622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Zelluläre Automaten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A020C570-8B3E-7A29-1697-80E7A7B7C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/>
          <a:lstStyle/>
          <a:p>
            <a:r>
              <a:rPr lang="de-DE" dirty="0"/>
              <a:t>Kurzer Hinweis: Konzept der zellulären Automaten geht auf Stanisław Ulam und John von Neumann in den 1940ern zurück </a:t>
            </a:r>
          </a:p>
          <a:p>
            <a:r>
              <a:rPr lang="de-DE" dirty="0"/>
              <a:t>Kann man selbstreplizierende Systeme rein rechnerisch beschreiben?)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C2C26A29-DDE1-8BF9-0D45-A8370D43A15F}"/>
              </a:ext>
            </a:extLst>
          </p:cNvPr>
          <p:cNvSpPr txBox="1">
            <a:spLocks/>
          </p:cNvSpPr>
          <p:nvPr/>
        </p:nvSpPr>
        <p:spPr>
          <a:xfrm>
            <a:off x="7066799" y="4594127"/>
            <a:ext cx="1751615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none" lIns="72000" tIns="45720" rIns="72000" bIns="45720" rtlCol="0" anchor="b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Abb. 4: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Automata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4A044-937B-3704-CCE5-C7ACF671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546" y="2608263"/>
            <a:ext cx="3426604" cy="19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0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70C3D-0DC6-45B1-6812-36B18DEAE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87800C5A-46E4-B2A4-12C8-3A011389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4968230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Conways "Game </a:t>
            </a:r>
            <a:r>
              <a:rPr lang="de-DE" dirty="0" err="1"/>
              <a:t>of</a:t>
            </a:r>
            <a:r>
              <a:rPr lang="de-DE" dirty="0"/>
              <a:t> Life" (1970)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57C754CC-AA77-4952-6B85-91B7B6A63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>
            <a:normAutofit/>
          </a:bodyPr>
          <a:lstStyle/>
          <a:p>
            <a:r>
              <a:rPr lang="de-DE" dirty="0"/>
              <a:t>Beispiel für Emergenz</a:t>
            </a:r>
          </a:p>
          <a:p>
            <a:r>
              <a:rPr lang="de-DE" dirty="0"/>
              <a:t>2D-Gitter mit schwarzen/weißen Zellen </a:t>
            </a:r>
          </a:p>
          <a:p>
            <a:r>
              <a:rPr lang="de-DE" dirty="0"/>
              <a:t>4 Regeln: </a:t>
            </a:r>
          </a:p>
          <a:p>
            <a:pPr lvl="1"/>
            <a:r>
              <a:rPr lang="de-DE" dirty="0"/>
              <a:t>Lebende Zelle mit &lt; 2 lebenden Nachbarn → stirbt (Einsamkeit)</a:t>
            </a:r>
          </a:p>
          <a:p>
            <a:pPr lvl="1"/>
            <a:r>
              <a:rPr lang="de-DE" dirty="0"/>
              <a:t>Lebende Zelle mit 2–3 lebenden Nachbarn → bleibt lebend</a:t>
            </a:r>
          </a:p>
          <a:p>
            <a:pPr lvl="1"/>
            <a:r>
              <a:rPr lang="de-DE" dirty="0"/>
              <a:t>Lebende Zelle mit &gt; 3 lebenden Nachbarn → stirbt (Überbevölkerung)</a:t>
            </a:r>
          </a:p>
          <a:p>
            <a:pPr lvl="1"/>
            <a:r>
              <a:rPr lang="de-DE" dirty="0"/>
              <a:t>Tote Zelle mit genau 3 lebenden Nachbarn → wird lebend (Geburt)</a:t>
            </a:r>
          </a:p>
          <a:p>
            <a:r>
              <a:rPr lang="de-DE" dirty="0"/>
              <a:t>Vorgestellt von Martin Gardner, </a:t>
            </a:r>
            <a:r>
              <a:rPr lang="de-DE" i="1" dirty="0"/>
              <a:t>Scientific American</a:t>
            </a:r>
            <a:r>
              <a:rPr lang="de-DE" dirty="0"/>
              <a:t>, Oktober 1970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F329D-6F90-39DF-6895-4C741478D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634" y="2859782"/>
            <a:ext cx="1368152" cy="1368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39DDF-1E7D-14A5-1F6B-DFE898D35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236" y="683859"/>
            <a:ext cx="2114550" cy="1162050"/>
          </a:xfrm>
          <a:prstGeom prst="rect">
            <a:avLst/>
          </a:prstGeom>
        </p:spPr>
      </p:pic>
      <p:sp>
        <p:nvSpPr>
          <p:cNvPr id="8" name="Copyright">
            <a:extLst>
              <a:ext uri="{FF2B5EF4-FFF2-40B4-BE49-F238E27FC236}">
                <a16:creationId xmlns:a16="http://schemas.microsoft.com/office/drawing/2014/main" id="{E76F2E7B-6E97-F607-1457-4D897D707962}"/>
              </a:ext>
            </a:extLst>
          </p:cNvPr>
          <p:cNvSpPr txBox="1">
            <a:spLocks/>
          </p:cNvSpPr>
          <p:nvPr/>
        </p:nvSpPr>
        <p:spPr>
          <a:xfrm>
            <a:off x="5676186" y="4544019"/>
            <a:ext cx="2450524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none" lIns="72000" tIns="45720" rIns="72000" bIns="45720" rtlCol="0" anchor="b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Abb. 5,6: Conways Spiel des Lebens</a:t>
            </a:r>
          </a:p>
        </p:txBody>
      </p:sp>
    </p:spTree>
    <p:extLst>
      <p:ext uri="{BB962C8B-B14F-4D97-AF65-F5344CB8AC3E}">
        <p14:creationId xmlns:p14="http://schemas.microsoft.com/office/powerpoint/2010/main" val="371595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0756-D2DF-2ADA-0C7C-27A19B12F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192CFB01-D1C5-4DA8-94EB-123CE56D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7992566" cy="575841"/>
          </a:xfrm>
        </p:spPr>
        <p:txBody>
          <a:bodyPr>
            <a:normAutofit fontScale="90000"/>
          </a:bodyPr>
          <a:lstStyle/>
          <a:p>
            <a:r>
              <a:rPr lang="de-DE" dirty="0"/>
              <a:t>Das Forschungsfeld "</a:t>
            </a:r>
            <a:r>
              <a:rPr lang="de-DE" dirty="0" err="1"/>
              <a:t>Artificial</a:t>
            </a:r>
            <a:r>
              <a:rPr lang="de-DE" dirty="0"/>
              <a:t> Life"</a:t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52EC9B30-9B85-7F0A-8762-BDE81064A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136582" cy="2952750"/>
          </a:xfrm>
        </p:spPr>
        <p:txBody>
          <a:bodyPr/>
          <a:lstStyle/>
          <a:p>
            <a:r>
              <a:rPr lang="de-DE" dirty="0"/>
              <a:t>Mitte der 1980er entsteht ein eigenes Forschungsfeld "</a:t>
            </a:r>
            <a:r>
              <a:rPr lang="de-DE" dirty="0" err="1"/>
              <a:t>Artificial</a:t>
            </a:r>
            <a:r>
              <a:rPr lang="de-DE" dirty="0"/>
              <a:t> Life" (ALife)</a:t>
            </a:r>
          </a:p>
          <a:p>
            <a:r>
              <a:rPr lang="de-DE" dirty="0"/>
              <a:t>Christopher Langton organisierte die ersten ALife-Workshops</a:t>
            </a:r>
          </a:p>
          <a:p>
            <a:r>
              <a:rPr lang="de-DE" dirty="0"/>
              <a:t>"Leben, wie es sein könnte" computergestützt untersuchen</a:t>
            </a:r>
          </a:p>
        </p:txBody>
      </p:sp>
    </p:spTree>
    <p:extLst>
      <p:ext uri="{BB962C8B-B14F-4D97-AF65-F5344CB8AC3E}">
        <p14:creationId xmlns:p14="http://schemas.microsoft.com/office/powerpoint/2010/main" val="364419481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 6">
      <a:dk1>
        <a:srgbClr val="333333"/>
      </a:dk1>
      <a:lt1>
        <a:srgbClr val="FFFFFF"/>
      </a:lt1>
      <a:dk2>
        <a:srgbClr val="0271BB"/>
      </a:dk2>
      <a:lt2>
        <a:srgbClr val="F0F3F6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3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TheSans UHH" panose="020B050205030202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30522-Vorlage-PPT-v12" id="{93E51D71-30E6-944F-AF76-1663F22A654C}" vid="{1A941132-CFFB-364C-ACFC-9EF91DACCF55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1E6C15FD80AF49AEB1DEFF5F33194F" ma:contentTypeVersion="4" ma:contentTypeDescription="Ein neues Dokument erstellen." ma:contentTypeScope="" ma:versionID="b71729b5ce3a8ea50c81940ea1098782">
  <xsd:schema xmlns:xsd="http://www.w3.org/2001/XMLSchema" xmlns:xs="http://www.w3.org/2001/XMLSchema" xmlns:p="http://schemas.microsoft.com/office/2006/metadata/properties" xmlns:ns2="a8d2fd8b-ea47-4297-a2a4-bbaafe68126a" targetNamespace="http://schemas.microsoft.com/office/2006/metadata/properties" ma:root="true" ma:fieldsID="d825ee8331a942623613287f67bffd49" ns2:_="">
    <xsd:import namespace="a8d2fd8b-ea47-4297-a2a4-bbaafe681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2fd8b-ea47-4297-a2a4-bbaafe6812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8E9F1F-EDFC-4B9F-90D6-FF7629612A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1BA0E0-62B6-46F5-8A82-BCE103D7A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2fd8b-ea47-4297-a2a4-bbaafe681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E76099-763A-4686-B3F5-939F3E16EF65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a8d2fd8b-ea47-4297-a2a4-bbaafe68126a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0</TotalTime>
  <Words>2150</Words>
  <Application>Microsoft Office PowerPoint</Application>
  <PresentationFormat>On-screen Show (16:9)</PresentationFormat>
  <Paragraphs>236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Wingdings</vt:lpstr>
      <vt:lpstr>TheSans UHH</vt:lpstr>
      <vt:lpstr>Arial</vt:lpstr>
      <vt:lpstr>Benutzerdefiniertes Design</vt:lpstr>
      <vt:lpstr>Swarm Simulation</vt:lpstr>
      <vt:lpstr>Wie entsteht aus tausenden Einzeltieren ohne Anführer ein koordiniertes Muster ?</vt:lpstr>
      <vt:lpstr>Echte Anwendungen </vt:lpstr>
      <vt:lpstr>Agenda</vt:lpstr>
      <vt:lpstr>Emergenz &amp; Geschichte</vt:lpstr>
      <vt:lpstr>Was ist Emergenz? </vt:lpstr>
      <vt:lpstr>Zelluläre Automaten </vt:lpstr>
      <vt:lpstr>Conways "Game of Life" (1970) </vt:lpstr>
      <vt:lpstr>Das Forschungsfeld "Artificial Life" </vt:lpstr>
      <vt:lpstr>Craig Reynolds </vt:lpstr>
      <vt:lpstr>SIGGRAPH-Paper von 1987 </vt:lpstr>
      <vt:lpstr>PowerPoint Presentation</vt:lpstr>
      <vt:lpstr>Der Boids-Algorithmus</vt:lpstr>
      <vt:lpstr>Boid Translation </vt:lpstr>
      <vt:lpstr>Steering </vt:lpstr>
      <vt:lpstr>Die lokale Nachbarschaft </vt:lpstr>
      <vt:lpstr>Regel 1: Seperation</vt:lpstr>
      <vt:lpstr>Regel 2: Alignment</vt:lpstr>
      <vt:lpstr>Regel 3: Cohesion</vt:lpstr>
      <vt:lpstr>Die Regeln kombinieren </vt:lpstr>
      <vt:lpstr>Erweiterungen </vt:lpstr>
      <vt:lpstr>Grenzen des Basismodells </vt:lpstr>
      <vt:lpstr>Nachbarschaftssuche </vt:lpstr>
      <vt:lpstr>O(n²)-Problem </vt:lpstr>
      <vt:lpstr>Kernidee: räumliche Lokalität nutzen </vt:lpstr>
      <vt:lpstr>Uniform Grid / Spatial Hashing </vt:lpstr>
      <vt:lpstr>Quadtree / Octree </vt:lpstr>
      <vt:lpstr>Quadtree / Octree </vt:lpstr>
      <vt:lpstr>Unity, DOTS/ECS &amp; Live-Demo</vt:lpstr>
      <vt:lpstr>Unity  </vt:lpstr>
      <vt:lpstr>MonoBehaviour-Lebenszyklus </vt:lpstr>
      <vt:lpstr>Unitys eingebaute Physik </vt:lpstr>
      <vt:lpstr>Naive Boids in Unity (MonoBehaviour) </vt:lpstr>
      <vt:lpstr>Performance-Probleme </vt:lpstr>
      <vt:lpstr>Die Idee: Data-Oriented Design </vt:lpstr>
      <vt:lpstr>Unity DOTS im Überblick </vt:lpstr>
      <vt:lpstr>ECS-Architektur — Entity, Component, System </vt:lpstr>
      <vt:lpstr>Jobs + Burst </vt:lpstr>
      <vt:lpstr>DOTS für Boids in der Praxis </vt:lpstr>
      <vt:lpstr>Zusammenfassung </vt:lpstr>
      <vt:lpstr>Offene Fragen und Diskussion</vt:lpstr>
      <vt:lpstr>Quellen</vt:lpstr>
      <vt:lpstr>Quellen</vt:lpstr>
      <vt:lpstr>Quellen</vt:lpstr>
      <vt:lpstr>Quellen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PowerPoint-Vorlage der Universität Hamburg</dc:title>
  <dc:subject/>
  <dc:creator>Karim Sehili</dc:creator>
  <cp:keywords/>
  <dc:description/>
  <cp:lastModifiedBy>Karim Sehili</cp:lastModifiedBy>
  <cp:revision>45</cp:revision>
  <dcterms:created xsi:type="dcterms:W3CDTF">2023-05-30T13:23:33Z</dcterms:created>
  <dcterms:modified xsi:type="dcterms:W3CDTF">2026-06-24T03:32:36Z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lpwstr>Deutsch</vt:lpwstr>
  </property>
  <property fmtid="{D5CDD505-2E9C-101B-9397-08002B2CF9AE}" pid="3" name="ContentTypeId">
    <vt:lpwstr>0x0101004E1E6C15FD80AF49AEB1DEFF5F33194F</vt:lpwstr>
  </property>
</Properties>
</file>