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1.png" ContentType="image/png"/>
  <Override PartName="/ppt/media/image8.gif" ContentType="image/gif"/>
  <Override PartName="/ppt/media/image22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1.png" ContentType="image/png"/>
  <Override PartName="/ppt/media/image32.png" ContentType="image/png"/>
  <Override PartName="/ppt/media/image9.jpeg" ContentType="image/jpeg"/>
  <Override PartName="/ppt/media/image11.png" ContentType="image/png"/>
  <Override PartName="/ppt/media/image34.png" ContentType="image/png"/>
  <Override PartName="/ppt/media/image2.png" ContentType="image/png"/>
  <Override PartName="/ppt/media/image35.png" ContentType="image/png"/>
  <Override PartName="/ppt/media/image5.jpeg" ContentType="image/jpeg"/>
  <Override PartName="/ppt/media/image12.png" ContentType="image/png"/>
  <Override PartName="/ppt/media/image36.png" ContentType="image/png"/>
  <Override PartName="/ppt/media/image7.png" ContentType="image/png"/>
  <Override PartName="/ppt/media/image16.png" ContentType="image/png"/>
  <Override PartName="/ppt/media/image13.png" ContentType="image/png"/>
  <Override PartName="/ppt/media/image4.jpeg" ContentType="image/jpeg"/>
  <Override PartName="/ppt/media/image25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14.png" ContentType="image/png"/>
  <Override PartName="/ppt/media/image17.png" ContentType="image/png"/>
  <Override PartName="/ppt/media/image6.jpeg" ContentType="image/jpeg"/>
  <Override PartName="/ppt/media/image18.png" ContentType="image/png"/>
  <Override PartName="/ppt/media/image20.png" ContentType="image/png"/>
  <Override PartName="/ppt/media/image1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3.xml.rels" ContentType="application/vnd.openxmlformats-package.relationships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Folie mittels Klicken verschieben</a:t>
            </a:r>
            <a:endParaRPr b="0" lang="de-DE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Format der Notizen mittels Klicken bearbeiten</a:t>
            </a:r>
            <a:endParaRPr b="0" lang="de-DE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&lt;Kopfzeile&gt;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&lt;Datum/Uhrzeit&gt;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&lt;Fußzeile&gt;</a:t>
            </a:r>
            <a:endParaRPr b="0" lang="de-DE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B29773D-F8DF-4AB6-9D3D-E76E11402699}" type="slidenum">
              <a:rPr b="0" lang="de-DE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&lt;Foliennummer&gt;</a:t>
            </a:fld>
            <a:endParaRPr b="0" lang="de-DE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13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9F45D7-A2F3-42DA-AA2C-39CDA9F2C27D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1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C434E41-F3EF-4500-9B3B-2C2A1320677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3DA9BF-C414-4673-A29B-9BCE2FCA255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sldNum" idx="12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65E26B-31DB-43D4-9664-FF707F1A0B60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13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EEFBD6-1304-48C6-AF50-D96B88A4F8A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14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C2E789-F330-4559-800F-F5D97EFDD35E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14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759FA5-F42A-41C6-A320-1A6A05A2A885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14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B54AE1-FE23-4839-908C-2CEE3E2AD788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14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CF1E684-BD10-427C-9821-8986453F4C31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4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341E29-808E-4F72-A85E-9F53A82AC718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14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FEB3DA-706A-4621-8C2B-7E40E04C295B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13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4117CE6-1726-4D10-A432-64CFFDF7D63D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14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6A7B46-9C82-42CB-B9E9-2E525F50B01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14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5DFCF5E-13E7-4199-9AAA-FA076E7BA4EA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14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1DA241-0FF4-4841-8DAC-6F85899F0391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14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5E386B-6325-4B95-8F69-57326556FA1E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13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BD70335-E59A-4A07-A521-1F99DFCA1437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13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87796C1-FA82-4753-8535-56F93ACE19BC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13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7E79CD7-33B7-4286-8850-02A42F3C0E40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13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D0EA6A-6527-4A98-8A55-BDEC892B3032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de-D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13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EFF1FF8-271A-4144-9CE3-9B989400E93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jpe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elfolie_Bild_vollflächi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250920" y="3579840"/>
            <a:ext cx="4680720" cy="37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de-DE" sz="17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Name des Referenten/der Referentin</a:t>
            </a:r>
            <a:endParaRPr b="0" lang="de-DE" sz="17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Dies ist ein Blindtext. Hier steht die Headline oder der Name der Veranstaltung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4" name="background-84678_1920.jpg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rcRect l="0" t="17220" r="191" b="42561"/>
          <a:stretch/>
        </p:blipFill>
        <p:spPr>
          <a:xfrm>
            <a:off x="0" y="1051920"/>
            <a:ext cx="9143640" cy="245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0" y="1051920"/>
            <a:ext cx="9143640" cy="245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Bild einfügen und mit Alternativtext versehen</a:t>
            </a:r>
            <a:endParaRPr b="0" lang="de-DE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6" name="Gerade Verbindung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3988080"/>
            <a:ext cx="8172720" cy="360"/>
          </a:xfrm>
          <a:prstGeom prst="straightConnector1">
            <a:avLst/>
          </a:prstGeom>
          <a:ln w="38100">
            <a:solidFill>
              <a:srgbClr val="3b515b"/>
            </a:solidFill>
            <a:round/>
          </a:ln>
        </p:spPr>
      </p:cxn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elfolie_zwei_Bil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250920" y="3579840"/>
            <a:ext cx="4394880" cy="37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de-DE" sz="17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Name des Referenten/der Referentin</a:t>
            </a:r>
            <a:endParaRPr b="0" lang="de-DE" sz="17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Dies ist ein Blindtext. Hier steht die Headline oder der Name der Veranstaltung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72" name="background-84678_1920.jpg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rcRect l="11848" t="0" r="0" b="35835"/>
          <a:stretch/>
        </p:blipFill>
        <p:spPr>
          <a:xfrm>
            <a:off x="0" y="1051920"/>
            <a:ext cx="4497480" cy="245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background-84678_1920.jpg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rcRect l="0" t="0" r="21457" b="35499"/>
          <a:stretch/>
        </p:blipFill>
        <p:spPr>
          <a:xfrm>
            <a:off x="4646160" y="1051920"/>
            <a:ext cx="4497480" cy="246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0" y="1052640"/>
            <a:ext cx="4497120" cy="245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Bild einfügen und mit Alternativtext versehen</a:t>
            </a:r>
            <a:endParaRPr b="0" lang="de-DE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46160" y="1052640"/>
            <a:ext cx="4497480" cy="245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Bild einfügen und mit Alternativtext versehen</a:t>
            </a:r>
            <a:endParaRPr b="0" lang="de-DE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76" name="Gerade Verbindung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3988080"/>
            <a:ext cx="8172720" cy="360"/>
          </a:xfrm>
          <a:prstGeom prst="straightConnector1">
            <a:avLst/>
          </a:prstGeom>
          <a:ln w="38100">
            <a:solidFill>
              <a:srgbClr val="3b515b"/>
            </a:solidFill>
            <a:round/>
          </a:ln>
        </p:spPr>
      </p:cxn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a_Titelfolie_einfarbiger_HG_Steingra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Rechtec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1920"/>
            <a:ext cx="9143640" cy="4091040"/>
          </a:xfrm>
          <a:prstGeom prst="rect">
            <a:avLst/>
          </a:prstGeom>
          <a:gradFill rotWithShape="0">
            <a:gsLst>
              <a:gs pos="0">
                <a:srgbClr val="e10019"/>
              </a:gs>
              <a:gs pos="0">
                <a:srgbClr val="3b515b"/>
              </a:gs>
            </a:gsLst>
            <a:lin ang="16200000"/>
          </a:gra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Dies ist ein Blindtext. Hier steht die Headline oder der Name der Veranstaltung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250920" y="3579840"/>
            <a:ext cx="4824720" cy="37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de-DE" sz="17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Name des Referenten/der Referentin</a:t>
            </a:r>
            <a:endParaRPr b="0" lang="de-DE" sz="17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82" name="Gerade Verbindung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3988080"/>
            <a:ext cx="8172720" cy="36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b_Titelfolie_einfarbiger_HG_Hellbla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Rechtec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1920"/>
            <a:ext cx="9143640" cy="4091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Dies ist ein Blindtext. Hier steht die Headline oder der Name der Veranstaltung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250920" y="3579840"/>
            <a:ext cx="4824720" cy="37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de-DE" sz="17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Name des Referenten/der Referentin</a:t>
            </a:r>
            <a:endParaRPr b="0" lang="de-DE" sz="17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88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3988080"/>
            <a:ext cx="8172720" cy="36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a_Headline_und_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214920" y="1779840"/>
            <a:ext cx="8533440" cy="28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93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94" name="PlaceHolder 3"/>
          <p:cNvSpPr>
            <a:spLocks noGrp="1"/>
          </p:cNvSpPr>
          <p:nvPr>
            <p:ph type="dt" idx="19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ftr" idx="20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sldNum" idx="21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F1822D0-8135-4891-A627-29713079DE74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b_Headline_und_Lis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214200" y="1779840"/>
            <a:ext cx="853380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101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102" name="PlaceHolder 3"/>
          <p:cNvSpPr>
            <a:spLocks noGrp="1"/>
          </p:cNvSpPr>
          <p:nvPr>
            <p:ph type="dt" idx="22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 idx="23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sldNum" idx="24"/>
          </p:nvPr>
        </p:nvSpPr>
        <p:spPr>
          <a:xfrm>
            <a:off x="6613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8A891C0-30BB-414D-81E1-361483900B88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c_Headline_und_zweispaltiger_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214920" y="1779840"/>
            <a:ext cx="4170600" cy="28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0" y="1779840"/>
            <a:ext cx="4170600" cy="28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110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111" name="PlaceHolder 4"/>
          <p:cNvSpPr>
            <a:spLocks noGrp="1"/>
          </p:cNvSpPr>
          <p:nvPr>
            <p:ph type="dt" idx="25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ftr" idx="26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sldNum" idx="27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CFB3F8A-1DF2-4EF1-9406-AB8546863E67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d_Headline_und_zweispaltige_Liste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214200" y="1779840"/>
            <a:ext cx="417204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e2001a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e2001a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5960" y="1779840"/>
            <a:ext cx="417204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0271b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0271b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119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120" name="PlaceHolder 4"/>
          <p:cNvSpPr>
            <a:spLocks noGrp="1"/>
          </p:cNvSpPr>
          <p:nvPr>
            <p:ph type="dt" idx="28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 idx="29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 idx="30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14B24AF-44AF-4604-AC91-FDC58B3E937C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e_Headline_Text_und_Lis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214200" y="1779840"/>
            <a:ext cx="417204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1451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5960" y="1779840"/>
            <a:ext cx="417204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0271b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0271b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360000" indent="-180000" defTabSz="457200">
              <a:lnSpc>
                <a:spcPct val="100000"/>
              </a:lnSpc>
              <a:spcBef>
                <a:spcPts val="400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Zweite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540000" indent="-180000" defTabSz="457200">
              <a:lnSpc>
                <a:spcPct val="100000"/>
              </a:lnSpc>
              <a:spcBef>
                <a:spcPts val="400"/>
              </a:spcBef>
              <a:buClr>
                <a:srgbClr val="b6bfc3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Dritte 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128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129" name="PlaceHolder 4"/>
          <p:cNvSpPr>
            <a:spLocks noGrp="1"/>
          </p:cNvSpPr>
          <p:nvPr>
            <p:ph type="dt" idx="31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32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33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D11B0FB-32E6-4144-9B06-8257E2422EF0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f_Headline_Text_und_Bil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14920" y="1779840"/>
            <a:ext cx="4170600" cy="28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2000" y="1779840"/>
            <a:ext cx="457164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Bild einfügen und mit Alternativtext versehen</a:t>
            </a:r>
            <a:endParaRPr b="0" lang="de-DE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12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13" name="PlaceHolder 4"/>
          <p:cNvSpPr>
            <a:spLocks noGrp="1"/>
          </p:cNvSpPr>
          <p:nvPr>
            <p:ph type="dt" idx="1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2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3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FF43D3B-E32A-453A-9E44-B366E0B1C267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4g_Headline_Bild_und_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14920" y="1779840"/>
            <a:ext cx="417060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Bild einfügen und mit Alternativtext versehen</a:t>
            </a:r>
            <a:endParaRPr b="0" lang="de-DE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7400" y="1779840"/>
            <a:ext cx="4170600" cy="28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21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22" name="PlaceHolder 4"/>
          <p:cNvSpPr>
            <a:spLocks noGrp="1"/>
          </p:cNvSpPr>
          <p:nvPr>
            <p:ph type="dt" idx="4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ftr" idx="5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6"/>
          <p:cNvSpPr>
            <a:spLocks noGrp="1"/>
          </p:cNvSpPr>
          <p:nvPr>
            <p:ph type="sldNum" idx="6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BAF5BCC-B069-4D05-BEBE-D6D42A27CB1D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h_Headline_Text_und_Tabel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214920" y="1779840"/>
            <a:ext cx="4170600" cy="28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Mastertextformat bearbeiten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0" y="1779840"/>
            <a:ext cx="417636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Tabelle mit Alternativtext</a:t>
            </a:r>
            <a:endParaRPr b="0" lang="de-DE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30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31" name="PlaceHolder 4"/>
          <p:cNvSpPr>
            <a:spLocks noGrp="1"/>
          </p:cNvSpPr>
          <p:nvPr>
            <p:ph type="dt" idx="7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8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9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5694856-1A44-4D6A-B3B1-9787BF0583F5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Grafiken_Tabellen_Bilder_unischtbare_Headlin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323640" y="1347480"/>
            <a:ext cx="8424720" cy="331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Grafiken, Tabellen, Bilder, etc. Bitte mit Alternativtext versehen.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37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38" name="PlaceHolder 2"/>
          <p:cNvSpPr>
            <a:spLocks noGrp="1"/>
          </p:cNvSpPr>
          <p:nvPr>
            <p:ph type="dt" idx="10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11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12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5A40B26-5B6B-4B23-91AE-84EE9378FE7B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Format des Titeltextes durch Klicken bearbeiten</a:t>
            </a:r>
            <a:endParaRPr b="0" lang="de-DE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a_Kapitelfolie_einfarbiger_HG_Hellbla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Rechtec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1920"/>
            <a:ext cx="9143640" cy="4091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</a:pPr>
            <a:endParaRPr b="0" lang="de-DE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Hier steht die Headline des nachfolgenden Kapitels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46" name="Gerade Verbindung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3988080"/>
            <a:ext cx="8172720" cy="36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Format des Gliederungstextes durch Klicken bearbeiten</a:t>
            </a:r>
            <a:endParaRPr b="0" lang="de-DE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Zweite Gliederungsebene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Dritte Gliederungsebene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Vierte Gliederungsebene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Fünfte Gliederungsebene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Sechste Gliederungsebene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Siebte Gliederungsebene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b_Kapitelfolie_einfarbiger_HG_weiß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DE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Headline des nachfolgenden Kapitels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51" name="Gerade Verbindung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3988080"/>
            <a:ext cx="8172720" cy="360"/>
          </a:xfrm>
          <a:prstGeom prst="straightConnector1">
            <a:avLst/>
          </a:prstGeom>
          <a:ln w="38100">
            <a:solidFill>
              <a:srgbClr val="3b515b"/>
            </a:solidFill>
            <a:round/>
          </a:ln>
        </p:spPr>
      </p:cxn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7_Leerseite_unsichtbare_Headlin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de-DE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55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56" name="PlaceHolder 2"/>
          <p:cNvSpPr>
            <a:spLocks noGrp="1"/>
          </p:cNvSpPr>
          <p:nvPr>
            <p:ph type="dt" idx="13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ftr" idx="14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sldNum" idx="15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86E514A-4F03-4CFA-962E-F62E6D7C5A3C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8_Leerseite_unsichtbare_Headlin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UHH-Logo_2010_Farbe_RGB.png" descr="Bildbeschreibung: Es handelt sich um das Logo der Universität Hamburg auf weißem Hintergrund. Es besteht aus einem roten Quadrat auf der linken Seite, in dem in weißer Schrift oben links &quot;UHH&quot; steht und unten rechts das Wappen der Stadt Hamburg, eine Burg, abgebildet sind. Rechts neben dem Symbol steht &quot;Universität Hamburg&quot;. Unter dem Symbol und dem Schriftzug steht in Großbuchstaben und durch senkrechte Striche getrennt von links nach rechts: &quot;Der Forschung&quot;; &quot;Der Lehre&quot;; &quot;Der Bildung&quot;. "/>
          <p:cNvPicPr/>
          <p:nvPr/>
        </p:nvPicPr>
        <p:blipFill>
          <a:blip r:embed="rId2"/>
          <a:stretch/>
        </p:blipFill>
        <p:spPr>
          <a:xfrm>
            <a:off x="0" y="-11520"/>
            <a:ext cx="1957320" cy="90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Grafik 2" descr="Wortmarke des Projekts ProfaLe&#10;&#10;Bildbeschreibung: Blaue Schrift auf weißem Hintergund&#10; Der Text lautet ProfaLe Professionelles Lehrerhandeln zu Förderung fachlichen Lernens."/>
          <p:cNvPicPr/>
          <p:nvPr/>
        </p:nvPicPr>
        <p:blipFill>
          <a:blip r:embed="rId3"/>
          <a:stretch/>
        </p:blipFill>
        <p:spPr>
          <a:xfrm>
            <a:off x="6615000" y="295920"/>
            <a:ext cx="2339280" cy="40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0" lang="de-DE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Hier steht die Folien-Überschrift</a:t>
            </a:r>
            <a:endParaRPr b="0" lang="de-DE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62" name="Gerade Verbindung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1059480"/>
            <a:ext cx="9144360" cy="360"/>
          </a:xfrm>
          <a:prstGeom prst="straightConnector1">
            <a:avLst/>
          </a:prstGeom>
          <a:ln>
            <a:solidFill>
              <a:srgbClr val="0271bb"/>
            </a:solidFill>
            <a:round/>
          </a:ln>
        </p:spPr>
      </p:cxnSp>
      <p:sp>
        <p:nvSpPr>
          <p:cNvPr id="63" name="PlaceHolder 2"/>
          <p:cNvSpPr>
            <a:spLocks noGrp="1"/>
          </p:cNvSpPr>
          <p:nvPr>
            <p:ph type="dt" idx="16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&lt;Datum/Uhrzeit&gt;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ftr" idx="17"/>
          </p:nvPr>
        </p:nvSpPr>
        <p:spPr>
          <a:xfrm>
            <a:off x="2915640" y="4769280"/>
            <a:ext cx="331380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&lt;Fußzeile&gt;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sldNum" idx="18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11E6B9C-6858-4943-8DFF-FAAAEB2D4EC4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" name="Grafik 7" descr=""/>
          <p:cNvPicPr/>
          <p:nvPr/>
        </p:nvPicPr>
        <p:blipFill>
          <a:blip r:embed="rId4"/>
          <a:stretch/>
        </p:blipFill>
        <p:spPr>
          <a:xfrm>
            <a:off x="324000" y="1897560"/>
            <a:ext cx="2825640" cy="2003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3420000" y="2071080"/>
            <a:ext cx="5328360" cy="165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Das Projekt ProfaLe wird im Rahmen der gemeinsamen „Qualitätsoffensive  Lehrerbildung“ von Bund und Ländern aus Mitteln des Bundesministeriums für Bildung und Forschung gefördert.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250920" y="3579840"/>
            <a:ext cx="4680720" cy="37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de-AT" sz="17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Clemens Kmentt</a:t>
            </a:r>
            <a:endParaRPr b="0" lang="de-DE" sz="17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AT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40" name="Bildplatzhalter 7" descr=""/>
          <p:cNvPicPr/>
          <p:nvPr/>
        </p:nvPicPr>
        <p:blipFill>
          <a:blip r:embed="rId1"/>
          <a:srcRect l="0" t="19929" r="0" b="19929"/>
          <a:stretch/>
        </p:blipFill>
        <p:spPr>
          <a:xfrm>
            <a:off x="0" y="1051920"/>
            <a:ext cx="9143640" cy="2455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Axis-Aligned Bounding Boxes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dt" idx="55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E4FA3FE-0E53-453C-841E-EA04CF69A9AA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ftr" idx="56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sldNum" idx="57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749C788-5111-4875-9A22-44551AA8721D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7" name="Bildplatzhalter 8" descr=""/>
          <p:cNvPicPr/>
          <p:nvPr/>
        </p:nvPicPr>
        <p:blipFill>
          <a:blip r:embed="rId1"/>
          <a:srcRect l="4294" t="0" r="-693" b="5880"/>
          <a:stretch/>
        </p:blipFill>
        <p:spPr>
          <a:xfrm>
            <a:off x="2195640" y="1923840"/>
            <a:ext cx="4375440" cy="230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Axis-Aligned Bounding Boxes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dt" idx="58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9951BAC1-E09C-43A6-A907-4223918AC9C4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ftr" idx="59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sldNum" idx="60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474D314-DAE1-48C5-B725-0C7FDAB96496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2" name="Bildplatzhalter 9" descr=""/>
          <p:cNvPicPr/>
          <p:nvPr/>
        </p:nvPicPr>
        <p:blipFill>
          <a:blip r:embed="rId1"/>
          <a:srcRect l="-936" t="0" r="-695" b="0"/>
          <a:stretch/>
        </p:blipFill>
        <p:spPr>
          <a:xfrm>
            <a:off x="2123640" y="1923840"/>
            <a:ext cx="4392000" cy="2280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buNone/>
            </a:pPr>
            <a:endParaRPr b="1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dt" idx="61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C9EA9CCF-1BEC-477B-B9CA-38181270578A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ftr" idx="62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sldNum" idx="63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D2B4C69-C69B-4067-A2BB-0AAF5343AA81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7" name="Bildplatzhalter 8" descr=""/>
          <p:cNvPicPr/>
          <p:nvPr/>
        </p:nvPicPr>
        <p:blipFill>
          <a:blip r:embed="rId1"/>
          <a:srcRect l="11582" t="0" r="11582" b="0"/>
          <a:stretch/>
        </p:blipFill>
        <p:spPr>
          <a:xfrm>
            <a:off x="2368080" y="1826280"/>
            <a:ext cx="4170600" cy="287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Separated Axis Theorem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dt" idx="64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9DBE6E6B-037D-40A9-828E-F9467C42EE3C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ftr" idx="65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sldNum" idx="66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5C7D0F0-D625-43FF-A74A-2D76F90F5250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2" name="Bildplatzhalter 8" descr=""/>
          <p:cNvPicPr/>
          <p:nvPr/>
        </p:nvPicPr>
        <p:blipFill>
          <a:blip r:embed="rId1"/>
          <a:srcRect l="11938" t="0" r="11938" b="0"/>
          <a:stretch/>
        </p:blipFill>
        <p:spPr>
          <a:xfrm>
            <a:off x="2339640" y="1800720"/>
            <a:ext cx="4170600" cy="287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Separated Axis Theorem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dt" idx="67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082BFD99-9E16-4A7D-87DF-8E725C5DA4BA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ftr" idx="68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sldNum" idx="69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BC19183-CB2C-4258-A344-11048458E7AB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7" name="Bildplatzhalter 8" descr=""/>
          <p:cNvPicPr/>
          <p:nvPr/>
        </p:nvPicPr>
        <p:blipFill>
          <a:blip r:embed="rId1"/>
          <a:srcRect l="11444" t="0" r="11444" b="0"/>
          <a:stretch/>
        </p:blipFill>
        <p:spPr>
          <a:xfrm>
            <a:off x="2300400" y="1797120"/>
            <a:ext cx="4170600" cy="287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Narrow-Phase Collision Detection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214200" y="1779840"/>
            <a:ext cx="853380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AT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GJK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AT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EPA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dt" idx="70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14535B32-F127-49C7-89E7-C9E138B60A34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ftr" idx="71"/>
          </p:nvPr>
        </p:nvSpPr>
        <p:spPr>
          <a:xfrm>
            <a:off x="2768040" y="4767120"/>
            <a:ext cx="360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sldNum" idx="72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E120ADD-19FC-4440-A576-06C8779857EE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Konvex vs Konkav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dt" idx="73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D71995D-403C-4D45-8748-9BF250A723D3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ftr" idx="74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sldNum" idx="75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0D3DAE1-ADDD-450A-ADEE-5081D3E11E7B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7" name="Bildplatzhalter 11" descr=""/>
          <p:cNvPicPr/>
          <p:nvPr/>
        </p:nvPicPr>
        <p:blipFill>
          <a:blip r:embed="rId1"/>
          <a:srcRect l="0" t="-873" r="0" b="709"/>
          <a:stretch/>
        </p:blipFill>
        <p:spPr>
          <a:xfrm>
            <a:off x="683640" y="1730160"/>
            <a:ext cx="3059640" cy="303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Bildplatzhalter 16" descr=""/>
          <p:cNvPicPr/>
          <p:nvPr/>
        </p:nvPicPr>
        <p:blipFill>
          <a:blip r:embed="rId2"/>
          <a:srcRect l="0" t="-331" r="0" b="4236"/>
          <a:stretch/>
        </p:blipFill>
        <p:spPr>
          <a:xfrm>
            <a:off x="5083200" y="1707480"/>
            <a:ext cx="3059640" cy="3035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Konvex vs Konkav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dt" idx="76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F8B729C-818E-40CA-BBDC-F148BF261813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ftr" idx="77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sldNum" idx="78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A8B4DB9-8FDE-499A-960A-8BDF0308500C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3" name="Bildplatzhalter 11" descr=""/>
          <p:cNvPicPr/>
          <p:nvPr/>
        </p:nvPicPr>
        <p:blipFill>
          <a:blip r:embed="rId1"/>
          <a:srcRect l="0" t="-873" r="0" b="709"/>
          <a:stretch/>
        </p:blipFill>
        <p:spPr>
          <a:xfrm>
            <a:off x="683640" y="1730160"/>
            <a:ext cx="3059640" cy="303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4" name="Bildplatzhalter 16" descr=""/>
          <p:cNvPicPr/>
          <p:nvPr/>
        </p:nvPicPr>
        <p:blipFill>
          <a:blip r:embed="rId2"/>
          <a:srcRect l="0" t="-331" r="0" b="4236"/>
          <a:stretch/>
        </p:blipFill>
        <p:spPr>
          <a:xfrm>
            <a:off x="5083200" y="1707480"/>
            <a:ext cx="3059640" cy="303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Grafik 6" descr=""/>
          <p:cNvPicPr/>
          <p:nvPr/>
        </p:nvPicPr>
        <p:blipFill>
          <a:blip r:embed="rId3"/>
          <a:srcRect l="0" t="1741" r="0" b="6094"/>
          <a:stretch/>
        </p:blipFill>
        <p:spPr>
          <a:xfrm>
            <a:off x="806760" y="1799280"/>
            <a:ext cx="2899080" cy="286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Grafik 8" descr=""/>
          <p:cNvPicPr/>
          <p:nvPr/>
        </p:nvPicPr>
        <p:blipFill>
          <a:blip r:embed="rId4"/>
          <a:srcRect l="0" t="0" r="0" b="3026"/>
          <a:stretch/>
        </p:blipFill>
        <p:spPr>
          <a:xfrm>
            <a:off x="5229360" y="1799280"/>
            <a:ext cx="2767320" cy="294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Minkowski-Summe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dt" idx="79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4612CF4-3800-4592-B378-B9FE25F5A187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ftr" idx="80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sldNum" idx="81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21B9A13-7C30-4778-9404-91D0AADC8CC8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1" name="Bildplatzhalter 9" descr=""/>
          <p:cNvPicPr/>
          <p:nvPr/>
        </p:nvPicPr>
        <p:blipFill>
          <a:blip r:embed="rId1"/>
          <a:srcRect l="-209" t="0" r="47131" b="0"/>
          <a:stretch/>
        </p:blipFill>
        <p:spPr>
          <a:xfrm>
            <a:off x="1133280" y="1743840"/>
            <a:ext cx="3535560" cy="287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Minkowski-Summe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dt" idx="82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23B661F-9347-4E41-A940-5899DEA38B62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ftr" idx="83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sldNum" idx="84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175848A-1B89-4D11-9528-F76F065BD4B4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6" name="Bildplatzhalter 9" descr=""/>
          <p:cNvPicPr/>
          <p:nvPr/>
        </p:nvPicPr>
        <p:blipFill>
          <a:blip r:embed="rId1"/>
          <a:srcRect l="-209" t="0" r="-310" b="0"/>
          <a:stretch/>
        </p:blipFill>
        <p:spPr>
          <a:xfrm>
            <a:off x="1133280" y="1743840"/>
            <a:ext cx="6696360" cy="287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AT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Warum brauchen wir Collision Detection?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Minkowski-Summe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dt" idx="85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07D7C4A-E762-4647-A5F5-D0C0DE8EC603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ftr" idx="86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sldNum" idx="87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5FF7B50-EB07-48AF-8677-270340CD58B9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1" name="Bildplatzhalter 9" descr=""/>
          <p:cNvPicPr/>
          <p:nvPr/>
        </p:nvPicPr>
        <p:blipFill>
          <a:blip r:embed="rId1"/>
          <a:srcRect l="-209" t="0" r="-310" b="0"/>
          <a:stretch/>
        </p:blipFill>
        <p:spPr>
          <a:xfrm>
            <a:off x="1133280" y="1743840"/>
            <a:ext cx="6696360" cy="28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Grafik 6" descr=""/>
          <p:cNvPicPr/>
          <p:nvPr/>
        </p:nvPicPr>
        <p:blipFill>
          <a:blip r:embed="rId2"/>
          <a:srcRect l="1163" t="0" r="0" b="0"/>
          <a:stretch/>
        </p:blipFill>
        <p:spPr>
          <a:xfrm>
            <a:off x="1187640" y="1918440"/>
            <a:ext cx="6577560" cy="252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Minkowski-Differenz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dt" idx="88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E0A4DCE-A0C1-4787-AD95-C5AE844F41F9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ftr" idx="89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sldNum" idx="90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7C11EA3-BDFC-48AB-81AA-CDC15F642FD4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7" name="Bildplatzhalter 9" descr=""/>
          <p:cNvPicPr/>
          <p:nvPr/>
        </p:nvPicPr>
        <p:blipFill>
          <a:blip r:embed="rId1"/>
          <a:srcRect l="-209" t="0" r="-310" b="0"/>
          <a:stretch/>
        </p:blipFill>
        <p:spPr>
          <a:xfrm>
            <a:off x="1133280" y="1743840"/>
            <a:ext cx="6696360" cy="28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Grafik 6" descr=""/>
          <p:cNvPicPr/>
          <p:nvPr/>
        </p:nvPicPr>
        <p:blipFill>
          <a:blip r:embed="rId2"/>
          <a:srcRect l="1163" t="0" r="0" b="0"/>
          <a:stretch/>
        </p:blipFill>
        <p:spPr>
          <a:xfrm>
            <a:off x="1187640" y="1918440"/>
            <a:ext cx="6577560" cy="252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" name="Grafik 7" descr=""/>
          <p:cNvPicPr/>
          <p:nvPr/>
        </p:nvPicPr>
        <p:blipFill>
          <a:blip r:embed="rId3"/>
          <a:stretch/>
        </p:blipFill>
        <p:spPr>
          <a:xfrm>
            <a:off x="1223280" y="1925280"/>
            <a:ext cx="6577560" cy="252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Minkowski-Differenz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dt" idx="91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292F1DC-C3B0-4179-8F11-1FB32D137554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ftr" idx="92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sldNum" idx="93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1B8C8CD-E402-4A85-A41D-73F81738C0AF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4" name="Grafik 8" descr=""/>
          <p:cNvPicPr/>
          <p:nvPr/>
        </p:nvPicPr>
        <p:blipFill>
          <a:blip r:embed="rId1"/>
          <a:stretch/>
        </p:blipFill>
        <p:spPr>
          <a:xfrm>
            <a:off x="1619640" y="1702800"/>
            <a:ext cx="5579640" cy="3057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dt" idx="94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46F2B06-2B4B-43FE-BF98-045414B2669F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ftr" idx="95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sldNum" idx="96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84E8CC0-0CE8-4AC2-B169-606D48EEFE78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9" name="Bildplatzhalter 8" descr=""/>
          <p:cNvPicPr/>
          <p:nvPr/>
        </p:nvPicPr>
        <p:blipFill>
          <a:blip r:embed="rId1"/>
          <a:srcRect l="4389" t="0" r="4389" b="0"/>
          <a:stretch/>
        </p:blipFill>
        <p:spPr>
          <a:xfrm>
            <a:off x="2195640" y="1774080"/>
            <a:ext cx="4571640" cy="287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dt" idx="97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3758294-B9AF-4D1D-BE29-E1192046FFDD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ftr" idx="98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sldNum" idx="99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8146BE7-1B92-4408-8574-635C913C6B49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4" name="Grafik 12" descr=""/>
          <p:cNvPicPr/>
          <p:nvPr/>
        </p:nvPicPr>
        <p:blipFill>
          <a:blip r:embed="rId1"/>
          <a:srcRect l="0" t="0" r="0" b="3400"/>
          <a:stretch/>
        </p:blipFill>
        <p:spPr>
          <a:xfrm>
            <a:off x="4555440" y="1778760"/>
            <a:ext cx="3672000" cy="288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" name="Grafik 18" descr=""/>
          <p:cNvPicPr/>
          <p:nvPr/>
        </p:nvPicPr>
        <p:blipFill>
          <a:blip r:embed="rId2"/>
          <a:stretch/>
        </p:blipFill>
        <p:spPr>
          <a:xfrm>
            <a:off x="611640" y="1779840"/>
            <a:ext cx="3526920" cy="290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dt" idx="100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294FC2A-EBFD-48A2-82B2-0A59D9054CEE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ftr" idx="101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sldNum" idx="102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033E301-D693-4E1D-8D16-6E20FAC8FFAF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0" name="Grafik 7" descr=""/>
          <p:cNvPicPr/>
          <p:nvPr/>
        </p:nvPicPr>
        <p:blipFill>
          <a:blip r:embed="rId1"/>
          <a:stretch/>
        </p:blipFill>
        <p:spPr>
          <a:xfrm>
            <a:off x="1745280" y="1666800"/>
            <a:ext cx="5579640" cy="3099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dt" idx="103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9B9EAEAA-17FD-4832-9DA6-E07438A311A2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ftr" idx="104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sldNum" idx="105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B8ACF89-5DD2-479E-BFC5-49E99317A465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5" name="Grafik 8" descr=""/>
          <p:cNvPicPr/>
          <p:nvPr/>
        </p:nvPicPr>
        <p:blipFill>
          <a:blip r:embed="rId1"/>
          <a:stretch/>
        </p:blipFill>
        <p:spPr>
          <a:xfrm>
            <a:off x="1709280" y="1755000"/>
            <a:ext cx="5651640" cy="2963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dt" idx="106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5FF1C32-CC0A-48D3-B9FB-9C876B3DEEEF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ftr" idx="107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sldNum" idx="108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B8B3F8D-ADF5-4E07-AF93-387E86A94AF5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0" name="Grafik 8" descr=""/>
          <p:cNvPicPr/>
          <p:nvPr/>
        </p:nvPicPr>
        <p:blipFill>
          <a:blip r:embed="rId1"/>
          <a:stretch/>
        </p:blipFill>
        <p:spPr>
          <a:xfrm>
            <a:off x="1728360" y="1730880"/>
            <a:ext cx="5651640" cy="3035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dt" idx="109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03A92EEB-54BA-4F27-B4A5-7100F01D5CD0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ftr" idx="110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sldNum" idx="111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4C2F6D1-0761-425F-A123-42152630452C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5" name="Grafik 8" descr=""/>
          <p:cNvPicPr/>
          <p:nvPr/>
        </p:nvPicPr>
        <p:blipFill>
          <a:blip r:embed="rId1"/>
          <a:stretch/>
        </p:blipFill>
        <p:spPr>
          <a:xfrm>
            <a:off x="1835640" y="1707480"/>
            <a:ext cx="5352120" cy="302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dt" idx="112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131E41F-7768-45CA-A477-11D3FC0EFD6A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ftr" idx="113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sldNum" idx="114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29E23BC-9351-48E1-AA77-E8ECC837375B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80" name="Grafik 7" descr=""/>
          <p:cNvPicPr/>
          <p:nvPr/>
        </p:nvPicPr>
        <p:blipFill>
          <a:blip r:embed="rId1"/>
          <a:stretch/>
        </p:blipFill>
        <p:spPr>
          <a:xfrm>
            <a:off x="1745280" y="1666800"/>
            <a:ext cx="5579640" cy="309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Grafik 8" descr=""/>
          <p:cNvPicPr/>
          <p:nvPr/>
        </p:nvPicPr>
        <p:blipFill>
          <a:blip r:embed="rId2"/>
          <a:stretch/>
        </p:blipFill>
        <p:spPr>
          <a:xfrm>
            <a:off x="1722240" y="1666800"/>
            <a:ext cx="5651640" cy="3138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520" cy="99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buNone/>
            </a:pP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37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2072116-1809-4C0F-A60E-68E50D1DFD77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ftr" idx="38"/>
          </p:nvPr>
        </p:nvSpPr>
        <p:spPr>
          <a:xfrm>
            <a:off x="2840040" y="4767120"/>
            <a:ext cx="3463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dt" idx="39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F315007D-76B5-46BE-B9F9-2564BDA38080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6" name="Inhaltsplatzhalter 8" descr=""/>
          <p:cNvPicPr/>
          <p:nvPr/>
        </p:nvPicPr>
        <p:blipFill>
          <a:blip r:embed="rId1"/>
          <a:stretch/>
        </p:blipFill>
        <p:spPr>
          <a:xfrm>
            <a:off x="2166840" y="1347840"/>
            <a:ext cx="4738680" cy="331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dt" idx="115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150F81D-1DCB-4752-8FB5-1E0CB3E26856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ftr" idx="116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sldNum" idx="117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29B9A09-D2B0-49C2-BC3D-159081462EE5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86" name="Grafik 7" descr=""/>
          <p:cNvPicPr/>
          <p:nvPr/>
        </p:nvPicPr>
        <p:blipFill>
          <a:blip r:embed="rId1"/>
          <a:stretch/>
        </p:blipFill>
        <p:spPr>
          <a:xfrm>
            <a:off x="1745280" y="1666800"/>
            <a:ext cx="5579640" cy="309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Grafik 8" descr=""/>
          <p:cNvPicPr/>
          <p:nvPr/>
        </p:nvPicPr>
        <p:blipFill>
          <a:blip r:embed="rId2"/>
          <a:stretch/>
        </p:blipFill>
        <p:spPr>
          <a:xfrm>
            <a:off x="1781280" y="1666080"/>
            <a:ext cx="5507640" cy="309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dt" idx="118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17ED30E-B575-4B79-AF04-F81DB99A3B0D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ftr" idx="119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sldNum" idx="120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8BFC1B6-4D8B-4AED-A220-EEA003E2E0CD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2" name="Grafik 7" descr=""/>
          <p:cNvPicPr/>
          <p:nvPr/>
        </p:nvPicPr>
        <p:blipFill>
          <a:blip r:embed="rId1"/>
          <a:stretch/>
        </p:blipFill>
        <p:spPr>
          <a:xfrm>
            <a:off x="1745280" y="1666800"/>
            <a:ext cx="5579640" cy="3099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3" name="Grafik 8" descr=""/>
          <p:cNvPicPr/>
          <p:nvPr/>
        </p:nvPicPr>
        <p:blipFill>
          <a:blip r:embed="rId2"/>
          <a:stretch/>
        </p:blipFill>
        <p:spPr>
          <a:xfrm>
            <a:off x="1745280" y="1615320"/>
            <a:ext cx="5579640" cy="313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GJK </a:t>
            </a:r>
            <a:r>
              <a:rPr b="1" lang="de-DE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(Gilbert–Johnson–Keerthi)</a:t>
            </a:r>
            <a:br>
              <a:rPr sz="2400"/>
            </a:b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dt" idx="121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F689DFA-435F-4770-9A1F-2B82C7897899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ftr" idx="122"/>
          </p:nvPr>
        </p:nvSpPr>
        <p:spPr>
          <a:xfrm>
            <a:off x="2948040" y="4767120"/>
            <a:ext cx="324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DE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https://www.youtube.com/watch?v=ajv46BSqcK4</a:t>
            </a:r>
            <a:endParaRPr b="0" lang="de-DE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sldNum" idx="123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44E8477-1FB1-44F4-AEEC-B126088326D1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8" name="Grafik 8" descr=""/>
          <p:cNvPicPr/>
          <p:nvPr/>
        </p:nvPicPr>
        <p:blipFill>
          <a:blip r:embed="rId1"/>
          <a:stretch/>
        </p:blipFill>
        <p:spPr>
          <a:xfrm>
            <a:off x="1713600" y="1794600"/>
            <a:ext cx="5684760" cy="291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EPA (Expanding Polytope Algorithm)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214200" y="1779840"/>
            <a:ext cx="853380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Basiert auf GJK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DE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https://dyn4j.org/2010/05/epa-expanding-polytope-algorithm/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dt" idx="124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47622AB4-3855-43FA-8B33-92057C7EC20C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ftr" idx="125"/>
          </p:nvPr>
        </p:nvSpPr>
        <p:spPr>
          <a:xfrm>
            <a:off x="2768040" y="4767120"/>
            <a:ext cx="360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sldNum" idx="126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55D8857-0F5B-4004-AB2E-0A2E59CF8BCD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Demo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214920" y="1779840"/>
            <a:ext cx="8533440" cy="28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https://winter.dev/articles/gjk-algorithm/app/demo.html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dt" idx="127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052B3AD-EA1A-40E5-9F4D-660343B38B54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sldNum" idx="128"/>
          </p:nvPr>
        </p:nvSpPr>
        <p:spPr>
          <a:xfrm>
            <a:off x="6615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BCB91B1-9B3D-4AC3-8757-B9A34C2CFCAB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Fußzeile"/>
          <p:cNvSpPr/>
          <p:nvPr/>
        </p:nvSpPr>
        <p:spPr>
          <a:xfrm>
            <a:off x="2836080" y="4767120"/>
            <a:ext cx="3607560" cy="27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520" cy="99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buNone/>
            </a:pP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40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DE65994-4721-4477-A472-21CEB1797CCD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ftr" idx="41"/>
          </p:nvPr>
        </p:nvSpPr>
        <p:spPr>
          <a:xfrm>
            <a:off x="2840040" y="4767120"/>
            <a:ext cx="3463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dt" idx="42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FD6318D7-CAF3-4808-9E05-70723B62C27F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1" name="Inhaltsplatzhalter 8" descr=""/>
          <p:cNvPicPr/>
          <p:nvPr/>
        </p:nvPicPr>
        <p:blipFill>
          <a:blip r:embed="rId1"/>
          <a:stretch/>
        </p:blipFill>
        <p:spPr>
          <a:xfrm>
            <a:off x="1592640" y="1347840"/>
            <a:ext cx="5886720" cy="331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51640" y="3994920"/>
            <a:ext cx="8096040" cy="101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</a:pPr>
            <a:r>
              <a:rPr b="1" lang="de-AT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Wie entdeckt man Kollisionen?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520" cy="99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ldNum" idx="43"/>
          </p:nvPr>
        </p:nvSpPr>
        <p:spPr>
          <a:xfrm>
            <a:off x="6613200" y="480384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5970AC2-2DD7-4291-86BC-9F856FEABB3C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ftr" idx="44"/>
          </p:nvPr>
        </p:nvSpPr>
        <p:spPr>
          <a:xfrm>
            <a:off x="2840040" y="4767120"/>
            <a:ext cx="3463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dt" idx="45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149B069-4DFF-4A5B-9EB6-12B4E14A4FBA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7" name="Inhaltsplatzhalter 9" descr=""/>
          <p:cNvPicPr/>
          <p:nvPr/>
        </p:nvPicPr>
        <p:blipFill>
          <a:blip r:embed="rId1"/>
          <a:stretch/>
        </p:blipFill>
        <p:spPr>
          <a:xfrm>
            <a:off x="2037240" y="1347840"/>
            <a:ext cx="4997520" cy="331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28560" y="274680"/>
            <a:ext cx="7886520" cy="99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457200">
              <a:lnSpc>
                <a:spcPct val="100000"/>
              </a:lnSpc>
              <a:buNone/>
            </a:pPr>
            <a:r>
              <a:rPr b="0" lang="de-DE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 idx="46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8890B0E-8571-433F-B2DE-682497C162A2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ftr" idx="47"/>
          </p:nvPr>
        </p:nvSpPr>
        <p:spPr>
          <a:xfrm>
            <a:off x="2840040" y="4767120"/>
            <a:ext cx="3463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dt" idx="48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E9D28F7-E27D-4F04-8C6A-33FCE51EF2CC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2" name="Inhaltsplatzhalter 8" descr=""/>
          <p:cNvPicPr/>
          <p:nvPr/>
        </p:nvPicPr>
        <p:blipFill>
          <a:blip r:embed="rId1"/>
          <a:stretch/>
        </p:blipFill>
        <p:spPr>
          <a:xfrm>
            <a:off x="1871280" y="1347840"/>
            <a:ext cx="5329800" cy="3311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Broad-Phase Collision Detection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214200" y="1779840"/>
            <a:ext cx="8533800" cy="28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AT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AABB (Axis-Aligned Bounding Boxes)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0000" indent="-180000" defTabSz="457200">
              <a:lnSpc>
                <a:spcPct val="100000"/>
              </a:lnSpc>
              <a:spcBef>
                <a:spcPts val="1451"/>
              </a:spcBef>
              <a:buClr>
                <a:srgbClr val="3b515b"/>
              </a:buClr>
              <a:buFont typeface="Wingdings" charset="2"/>
              <a:buChar char=""/>
            </a:pPr>
            <a:r>
              <a:rPr b="0" lang="de-AT" sz="2000" strike="noStrike" u="none">
                <a:solidFill>
                  <a:srgbClr val="3b515b"/>
                </a:solidFill>
                <a:effectLst/>
                <a:uFillTx/>
                <a:latin typeface="Arial"/>
              </a:rPr>
              <a:t>SAT (Separated Axis Theorem)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dt" idx="49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AB57C66-8E71-403C-8C1D-E28790CE3FD4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ftr" idx="50"/>
          </p:nvPr>
        </p:nvSpPr>
        <p:spPr>
          <a:xfrm>
            <a:off x="2768040" y="4767120"/>
            <a:ext cx="3607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sldNum" idx="51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EC2C7A4-7631-4178-B2E3-8215126C84ED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14920" y="1203480"/>
            <a:ext cx="8533440" cy="50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AT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Axis-Aligned Bounding Boxes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dt" idx="52"/>
          </p:nvPr>
        </p:nvSpPr>
        <p:spPr>
          <a:xfrm>
            <a:off x="3240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0" rIns="9000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69C3916-2EF3-4876-A850-8F4CFB8B61C6}" type="datetime1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14.07.2026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ftr" idx="53"/>
          </p:nvPr>
        </p:nvSpPr>
        <p:spPr>
          <a:xfrm>
            <a:off x="2804040" y="4767120"/>
            <a:ext cx="35355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r>
              <a:rPr b="0" lang="de-AT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Collision Detection Algorithms, Clemens Kmentt</a:t>
            </a:r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sldNum" idx="54"/>
          </p:nvPr>
        </p:nvSpPr>
        <p:spPr>
          <a:xfrm>
            <a:off x="6613200" y="476640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0" tIns="4680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0354AB3-2442-4C5A-B469-D62411FB4412}" type="slidenum">
              <a:rPr b="0" lang="de-DE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&lt;Foliennummer&gt;</a:t>
            </a:fld>
            <a:endParaRPr b="0" lang="de-D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2" name="Bildplatzhalter 10" descr=""/>
          <p:cNvPicPr/>
          <p:nvPr/>
        </p:nvPicPr>
        <p:blipFill>
          <a:blip r:embed="rId1"/>
          <a:srcRect l="5618" t="0" r="7739" b="13650"/>
          <a:stretch/>
        </p:blipFill>
        <p:spPr>
          <a:xfrm>
            <a:off x="2195640" y="1813320"/>
            <a:ext cx="4275360" cy="2486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olienmaster">
  <a:themeElements>
    <a:clrScheme name="Benutzerdefiniert 1">
      <a:dk1>
        <a:srgbClr val="3b515b"/>
      </a:dk1>
      <a:lt1>
        <a:srgbClr val="ffffff"/>
      </a:lt1>
      <a:dk2>
        <a:srgbClr val="000000"/>
      </a:dk2>
      <a:lt2>
        <a:srgbClr val="b6bfc3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 pitchFamily="0" charset="1"/>
        <a:ea typeface=""/>
        <a:cs typeface=""/>
      </a:majorFont>
      <a:minorFont>
        <a:latin typeface="Arial" panose="020B06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LibreOffice/25.2.1.2$Linux_X86_64 LibreOffice_project/d3abf4aee5fd705e4a92bba33a32f40bc4e56f49</Application>
  <AppVersion>15.0000</AppVersion>
  <Words>575</Words>
  <Paragraphs>151</Paragraphs>
  <Company>Universität Hamburg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2017-11-14T09:58:03Z</dcterms:created>
  <dc:creator>Autorenname</dc:creator>
  <dc:description/>
  <dc:language>de-DE</dc:language>
  <cp:lastModifiedBy/>
  <dcterms:modified xsi:type="dcterms:W3CDTF">2026-07-14T19:42:39Z</dcterms:modified>
  <cp:revision>184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34</vt:i4>
  </property>
  <property fmtid="{D5CDD505-2E9C-101B-9397-08002B2CF9AE}" pid="5" name="Sprache">
    <vt:lpwstr>Deutsch</vt:lpwstr>
  </property>
</Properties>
</file>