
<file path=[Content_Types].xml><?xml version="1.0" encoding="utf-8"?>
<Types xmlns="http://schemas.openxmlformats.org/package/2006/content-types">
  <Default Extension="bin" ContentType="image/unknown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258" r:id="rId11"/>
    <p:sldId id="286" r:id="rId12"/>
    <p:sldId id="285" r:id="rId13"/>
    <p:sldId id="260" r:id="rId14"/>
    <p:sldId id="284" r:id="rId15"/>
    <p:sldId id="261" r:id="rId16"/>
    <p:sldId id="262" r:id="rId17"/>
    <p:sldId id="263" r:id="rId18"/>
    <p:sldId id="283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914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3fbf262f4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b3fbf262f4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13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45d00d17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b45d00d17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993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45d00d17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b45d00d17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45d00d17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b45d00d17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263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45d00d17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b45d00d17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b45d00d171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2b45d00d171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e7b79015e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e7b79015e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b45d00d171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2b45d00d17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3fbf262f4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b3fbf262f4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3fbf262f4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b3fbf262f4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39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45d00d17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b45d00d17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757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45d00d17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b45d00d17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9697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b45d00d17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b45d00d17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7648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3fbf262f4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b3fbf262f4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014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e7b79015e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e7b79015e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3fbf262f4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b3fbf262f4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8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5"/>
              <a:buFont typeface="Calibri"/>
              <a:buNone/>
              <a:defRPr sz="337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63" name="Google Shape;63;p14" descr="图片包含 形状&#10;&#10;已自动生成说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57251" y="2079914"/>
            <a:ext cx="3667807" cy="345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5"/>
              <a:buFont typeface="Calibri"/>
              <a:buNone/>
              <a:defRPr sz="337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013"/>
              <a:buNone/>
              <a:defRPr sz="1013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2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2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400" cy="3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86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  <a:defRPr sz="1575"/>
            </a:lvl2pPr>
            <a:lvl3pPr marL="1371600" lvl="2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4pPr>
            <a:lvl5pPr marL="2286000" lvl="4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5pPr>
            <a:lvl6pPr marL="2743200" lvl="5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6pPr>
            <a:lvl7pPr marL="3200400" lvl="6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7pPr>
            <a:lvl8pPr marL="3657600" lvl="7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8pPr>
            <a:lvl9pPr marL="4114800" lvl="8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 rot="5400000">
            <a:off x="4623601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 rot="5400000">
            <a:off x="623026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5"/>
              <a:buFont typeface="Calibri"/>
              <a:buNone/>
              <a:defRPr sz="337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40" name="Google Shape;140;p26" descr="图片包含 形状&#10;&#10;已自动生成说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57251" y="2079914"/>
            <a:ext cx="4890408" cy="460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5"/>
              <a:buFont typeface="Calibri"/>
              <a:buNone/>
              <a:defRPr sz="337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013"/>
              <a:buNone/>
              <a:defRPr sz="1013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1013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86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  <a:defRPr sz="1575"/>
            </a:lvl2pPr>
            <a:lvl3pPr marL="1371600" lvl="2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4pPr>
            <a:lvl5pPr marL="2286000" lvl="4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5pPr>
            <a:lvl6pPr marL="2743200" lvl="5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6pPr>
            <a:lvl7pPr marL="3200400" lvl="6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7pPr>
            <a:lvl8pPr marL="3657600" lvl="7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8pPr>
            <a:lvl9pPr marL="4114800" lvl="8" indent="-30003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9pPr>
          </a:lstStyle>
          <a:p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4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3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 rot="5400000">
            <a:off x="4623601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body" idx="1"/>
          </p:nvPr>
        </p:nvSpPr>
        <p:spPr>
          <a:xfrm rot="5400000">
            <a:off x="623026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56" name="Google Shape;56;p13" descr="图片包含 形状&#10;&#10;已自动生成说明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57251" y="2079914"/>
            <a:ext cx="3667807" cy="34523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133" name="Google Shape;133;p25" descr="图片包含 形状&#10;&#10;已自动生成说明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57251" y="2079914"/>
            <a:ext cx="4890408" cy="46030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7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850" y="158369"/>
            <a:ext cx="1580104" cy="51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7" descr="文本&#10;&#10;已自动生成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5324" y="197752"/>
            <a:ext cx="2057402" cy="488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37"/>
          <p:cNvGrpSpPr/>
          <p:nvPr/>
        </p:nvGrpSpPr>
        <p:grpSpPr>
          <a:xfrm>
            <a:off x="1802003" y="3591868"/>
            <a:ext cx="5531631" cy="954300"/>
            <a:chOff x="1802004" y="3669323"/>
            <a:chExt cx="5531631" cy="954300"/>
          </a:xfrm>
        </p:grpSpPr>
        <p:pic>
          <p:nvPicPr>
            <p:cNvPr id="211" name="Google Shape;211;p37" descr="徽标&#10;&#10;已自动生成说明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02004" y="3745206"/>
              <a:ext cx="817269" cy="791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37"/>
            <p:cNvSpPr txBox="1"/>
            <p:nvPr/>
          </p:nvSpPr>
          <p:spPr>
            <a:xfrm>
              <a:off x="2681235" y="3669323"/>
              <a:ext cx="46524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Universität Hamburg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Fakultät für Mathematik, Informatik und Naturwissenschaften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Fachbereich Informatik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Technische Aspekte Multimodaler Systeme</a:t>
              </a:r>
              <a:endParaRPr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13" name="Google Shape;213;p37"/>
          <p:cNvSpPr txBox="1"/>
          <p:nvPr/>
        </p:nvSpPr>
        <p:spPr>
          <a:xfrm>
            <a:off x="608251" y="1712513"/>
            <a:ext cx="79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000" dirty="0">
                <a:solidFill>
                  <a:schemeClr val="dk1"/>
                </a:solidFill>
                <a:highlight>
                  <a:srgbClr val="FFFFFF"/>
                </a:highlight>
              </a:rPr>
              <a:t>Learning 6D object pose for robot manipulation</a:t>
            </a:r>
            <a:endParaRPr sz="3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7"/>
          <p:cNvSpPr txBox="1">
            <a:spLocks noGrp="1"/>
          </p:cNvSpPr>
          <p:nvPr>
            <p:ph type="ftr" idx="11"/>
          </p:nvPr>
        </p:nvSpPr>
        <p:spPr>
          <a:xfrm>
            <a:off x="-592998" y="6575605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Jianzhi Lyu</a:t>
            </a:r>
            <a:endParaRPr/>
          </a:p>
        </p:txBody>
      </p:sp>
      <p:sp>
        <p:nvSpPr>
          <p:cNvPr id="215" name="Google Shape;215;p37"/>
          <p:cNvSpPr txBox="1"/>
          <p:nvPr/>
        </p:nvSpPr>
        <p:spPr>
          <a:xfrm>
            <a:off x="3006575" y="2783114"/>
            <a:ext cx="311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dirty="0">
                <a:solidFill>
                  <a:schemeClr val="dk1"/>
                </a:solidFill>
              </a:rPr>
              <a:t>Yuyang Tu</a:t>
            </a:r>
            <a:endParaRPr dirty="0"/>
          </a:p>
        </p:txBody>
      </p:sp>
      <p:sp>
        <p:nvSpPr>
          <p:cNvPr id="216" name="Google Shape;216;p37"/>
          <p:cNvSpPr txBox="1"/>
          <p:nvPr/>
        </p:nvSpPr>
        <p:spPr>
          <a:xfrm>
            <a:off x="3200406" y="5046388"/>
            <a:ext cx="27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25,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2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2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B7B7B7"/>
              </a:solidFill>
            </a:endParaRPr>
          </a:p>
        </p:txBody>
      </p:sp>
      <p:sp>
        <p:nvSpPr>
          <p:cNvPr id="295" name="Google Shape;295;p42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96" name="Google Shape;296;p42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 dirty="0">
                <a:solidFill>
                  <a:schemeClr val="bg1">
                    <a:lumMod val="65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3AA84E-C122-FEF7-1213-9E27BD319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45" y="1123822"/>
            <a:ext cx="8329132" cy="3906584"/>
          </a:xfrm>
          <a:prstGeom prst="rect">
            <a:avLst/>
          </a:prstGeom>
        </p:spPr>
      </p:pic>
      <p:sp>
        <p:nvSpPr>
          <p:cNvPr id="6" name="Google Shape;274;p41">
            <a:extLst>
              <a:ext uri="{FF2B5EF4-FFF2-40B4-BE49-F238E27FC236}">
                <a16:creationId xmlns:a16="http://schemas.microsoft.com/office/drawing/2014/main" id="{43B8AC50-E532-2564-9532-BDFAE45BABEA}"/>
              </a:ext>
            </a:extLst>
          </p:cNvPr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7552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5" name="Google Shape;275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6" name="Google Shape;276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7" name="Google Shape;277;p41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1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B7B7B7"/>
              </a:solidFill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81" name="Google Shape;281;p41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C8A2A6-AEF5-E2C5-52D7-09B8694D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19" y="1068766"/>
            <a:ext cx="7667625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Result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2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B7B7B7"/>
              </a:solidFill>
            </a:endParaRPr>
          </a:p>
        </p:txBody>
      </p:sp>
      <p:sp>
        <p:nvSpPr>
          <p:cNvPr id="295" name="Google Shape;295;p42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888888"/>
              </a:solidFill>
            </a:endParaRPr>
          </a:p>
        </p:txBody>
      </p:sp>
      <p:sp>
        <p:nvSpPr>
          <p:cNvPr id="296" name="Google Shape;296;p42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981486-9ABE-30E8-3798-10583D3B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52" y="1057134"/>
            <a:ext cx="7614339" cy="54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6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Result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2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B7B7B7"/>
              </a:solidFill>
            </a:endParaRPr>
          </a:p>
        </p:txBody>
      </p:sp>
      <p:sp>
        <p:nvSpPr>
          <p:cNvPr id="295" name="Google Shape;295;p42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888888"/>
              </a:solidFill>
            </a:endParaRPr>
          </a:p>
        </p:txBody>
      </p:sp>
      <p:sp>
        <p:nvSpPr>
          <p:cNvPr id="296" name="Google Shape;296;p42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2" name="prensentation">
            <a:hlinkClick r:id="" action="ppaction://media"/>
            <a:extLst>
              <a:ext uri="{FF2B5EF4-FFF2-40B4-BE49-F238E27FC236}">
                <a16:creationId xmlns:a16="http://schemas.microsoft.com/office/drawing/2014/main" id="{47A3164A-F1F6-02C4-A053-CF5A9135A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857" y="1091761"/>
            <a:ext cx="8768329" cy="4932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3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sz="28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6" name="Google Shape;306;p43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07" name="Google Shape;307;p43"/>
          <p:cNvSpPr txBox="1"/>
          <p:nvPr/>
        </p:nvSpPr>
        <p:spPr>
          <a:xfrm>
            <a:off x="283300" y="1103925"/>
            <a:ext cx="5763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new object categories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3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09" name="Google Shape;309;p43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3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311" name="Google Shape;311;p43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312" name="Google Shape;312;p43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313" name="Google Shape;313;p43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14" name="Google Shape;3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950" y="1860063"/>
            <a:ext cx="20193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2425" y="1860063"/>
            <a:ext cx="269557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3375" y="4288750"/>
            <a:ext cx="25336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1063" y="4350663"/>
            <a:ext cx="2305050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4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sz="28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6" name="Google Shape;326;p44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27" name="Google Shape;327;p44"/>
          <p:cNvSpPr txBox="1"/>
          <p:nvPr/>
        </p:nvSpPr>
        <p:spPr>
          <a:xfrm>
            <a:off x="283300" y="1103925"/>
            <a:ext cx="5763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tasks based on new categories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29" name="Google Shape;329;p44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4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331" name="Google Shape;331;p44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332" name="Google Shape;332;p44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333" name="Google Shape;333;p44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" name="Google Shape;327;p44">
            <a:extLst>
              <a:ext uri="{FF2B5EF4-FFF2-40B4-BE49-F238E27FC236}">
                <a16:creationId xmlns:a16="http://schemas.microsoft.com/office/drawing/2014/main" id="{91D89FB5-2AE7-9200-28D3-D2728531B874}"/>
              </a:ext>
            </a:extLst>
          </p:cNvPr>
          <p:cNvSpPr txBox="1"/>
          <p:nvPr/>
        </p:nvSpPr>
        <p:spPr>
          <a:xfrm>
            <a:off x="283300" y="1860086"/>
            <a:ext cx="5763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with LLM’s or VLM’s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 engineering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Fine-tuning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4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64"/>
          <p:cNvSpPr txBox="1">
            <a:spLocks noGrp="1"/>
          </p:cNvSpPr>
          <p:nvPr>
            <p:ph type="ftr" idx="11"/>
          </p:nvPr>
        </p:nvSpPr>
        <p:spPr>
          <a:xfrm>
            <a:off x="-626208" y="6568478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Yuyyy</a:t>
            </a:r>
            <a:endParaRPr b="1"/>
          </a:p>
        </p:txBody>
      </p:sp>
      <p:pic>
        <p:nvPicPr>
          <p:cNvPr id="643" name="Google Shape;64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4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5" name="Google Shape;645;p64"/>
          <p:cNvSpPr txBox="1"/>
          <p:nvPr/>
        </p:nvSpPr>
        <p:spPr>
          <a:xfrm>
            <a:off x="654825" y="3038225"/>
            <a:ext cx="79815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Thanks for attention!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64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47" name="Google Shape;647;p64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64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649" name="Google Shape;649;p64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650" name="Google Shape;650;p64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651" name="Google Shape;651;p64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zh-CN" sz="1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38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6" name="Google Shape;226;p38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750542" y="608922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R</a:t>
            </a:r>
            <a:r>
              <a:rPr lang="en-US" altLang="zh-CN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elated Work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29" name="Google Shape;229;p38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30" name="Google Shape;230;p38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F6DF71A-8C64-B28A-819F-0AB5BF68C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893" y="4156129"/>
            <a:ext cx="2619364" cy="18366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002E0D-A702-D8A8-1936-82EE307F3CB0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35033" y="1340415"/>
            <a:ext cx="2802224" cy="15106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7FE10-6DAA-07DC-0F9C-A23D627741F9}"/>
              </a:ext>
            </a:extLst>
          </p:cNvPr>
          <p:cNvSpPr txBox="1">
            <a:spLocks/>
          </p:cNvSpPr>
          <p:nvPr/>
        </p:nvSpPr>
        <p:spPr>
          <a:xfrm>
            <a:off x="216408" y="1318929"/>
            <a:ext cx="9028176" cy="183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Dexterous Manipulation: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and place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 usage</a:t>
            </a:r>
            <a:endParaRPr lang="en-US" sz="2400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peg-in-hole assembly</a:t>
            </a:r>
            <a:endParaRPr lang="en-US" sz="2400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8242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0889DC0-0615-CDCB-329C-AB9DF6A87CC0}"/>
              </a:ext>
            </a:extLst>
          </p:cNvPr>
          <p:cNvSpPr txBox="1">
            <a:spLocks/>
          </p:cNvSpPr>
          <p:nvPr/>
        </p:nvSpPr>
        <p:spPr>
          <a:xfrm>
            <a:off x="216408" y="3458145"/>
            <a:ext cx="9028176" cy="183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information: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8242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influenced by object occlusion</a:t>
            </a:r>
            <a:endParaRPr lang="en-US" sz="2400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lighting conditions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intrinsic noise from the camera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F960EC-BDDF-0285-206E-C10969C9270C}"/>
              </a:ext>
            </a:extLst>
          </p:cNvPr>
          <p:cNvSpPr txBox="1">
            <a:spLocks/>
          </p:cNvSpPr>
          <p:nvPr/>
        </p:nvSpPr>
        <p:spPr>
          <a:xfrm>
            <a:off x="216408" y="5425826"/>
            <a:ext cx="9028176" cy="795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zh-CN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Tactile information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38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6" name="Google Shape;226;p38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750542" y="608922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R</a:t>
            </a:r>
            <a:r>
              <a:rPr lang="en-US" altLang="zh-CN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elated Work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29" name="Google Shape;229;p38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30" name="Google Shape;230;p38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A6F0C4-EF2E-381F-106F-9F31A08D14D8}"/>
              </a:ext>
            </a:extLst>
          </p:cNvPr>
          <p:cNvSpPr txBox="1"/>
          <p:nvPr/>
        </p:nvSpPr>
        <p:spPr>
          <a:xfrm>
            <a:off x="5347436" y="996933"/>
            <a:ext cx="3886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6D ObjectInHand Dataset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2F6F54B-3E7B-6FB7-F349-1AF701D65C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40227" y="1514315"/>
            <a:ext cx="2300986" cy="159609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84C8C0F-326C-F5FD-B054-2AF398A1AEB8}"/>
              </a:ext>
            </a:extLst>
          </p:cNvPr>
          <p:cNvSpPr txBox="1"/>
          <p:nvPr/>
        </p:nvSpPr>
        <p:spPr>
          <a:xfrm>
            <a:off x="6140227" y="3182965"/>
            <a:ext cx="250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No Relative Movements</a:t>
            </a:r>
            <a:r>
              <a:rPr lang="en-US" altLang="zh-CN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[1]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CA5AD1-AD38-1158-CB2B-F30B47A95E0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b="7768"/>
          <a:stretch>
            <a:fillRect/>
          </a:stretch>
        </p:blipFill>
        <p:spPr>
          <a:xfrm>
            <a:off x="6186804" y="4000277"/>
            <a:ext cx="2207832" cy="16589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0A9BB09-EE03-52F2-DF78-0F83C6B5F5B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64274" y="5676773"/>
            <a:ext cx="230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Fixed on Table</a:t>
            </a:r>
            <a:r>
              <a:rPr lang="en-US" altLang="zh-CN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[2]</a:t>
            </a:r>
            <a:endParaRPr lang="en-US" altLang="zh-CN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8850349-E547-7A3F-65B6-665A5759F109}"/>
              </a:ext>
            </a:extLst>
          </p:cNvPr>
          <p:cNvSpPr txBox="1"/>
          <p:nvPr/>
        </p:nvSpPr>
        <p:spPr>
          <a:xfrm>
            <a:off x="10583" y="6046731"/>
            <a:ext cx="911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[1] B. Wen, Et al. “se(3)-</a:t>
            </a:r>
            <a:r>
              <a:rPr lang="en-US" altLang="zh-CN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TrackNet</a:t>
            </a:r>
            <a:r>
              <a:rPr lang="en-US" altLang="zh-CN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: Data-driven 6D Pose Tracking by Calibrating Image Residuals in Synthetic Domains,”  (IROS), 2020</a:t>
            </a:r>
          </a:p>
          <a:p>
            <a:pPr algn="l">
              <a:buClrTx/>
              <a:buSzTx/>
              <a:buFontTx/>
            </a:pPr>
            <a:r>
              <a:rPr lang="en-US" altLang="zh-CN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[2] T. </a:t>
            </a:r>
            <a:r>
              <a:rPr lang="en-US" altLang="zh-CN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Anzai</a:t>
            </a:r>
            <a:r>
              <a:rPr lang="en-US" altLang="zh-CN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K. Takahashi, “Deep gated multi-modal learning: In-hand object pose changes estimation using tactile and image data,” (IROS), 2020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392139-2324-75E6-A462-54921E971E8C}"/>
              </a:ext>
            </a:extLst>
          </p:cNvPr>
          <p:cNvSpPr txBox="1">
            <a:spLocks/>
          </p:cNvSpPr>
          <p:nvPr/>
        </p:nvSpPr>
        <p:spPr>
          <a:xfrm>
            <a:off x="-3978" y="3709663"/>
            <a:ext cx="7951653" cy="222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Visuo-tactile fusion: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dirty="0"/>
              <a:t>confidence of the different modalities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18242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 modal corruption</a:t>
            </a:r>
            <a:endParaRPr lang="en-US" altLang="zh-CN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F1DDF8E-1BD1-0B7A-E995-503D55BAE50A}"/>
              </a:ext>
            </a:extLst>
          </p:cNvPr>
          <p:cNvSpPr txBox="1">
            <a:spLocks/>
          </p:cNvSpPr>
          <p:nvPr/>
        </p:nvSpPr>
        <p:spPr>
          <a:xfrm>
            <a:off x="90436" y="1174047"/>
            <a:ext cx="7951653" cy="1617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3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6D pose datasets: </a:t>
            </a:r>
          </a:p>
          <a:p>
            <a:pPr lvl="1">
              <a:defRPr/>
            </a:pPr>
            <a:r>
              <a:rPr lang="en-US" altLang="zh-CN" sz="2600" dirty="0"/>
              <a:t>two-finger grippers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srgbClr val="18242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held in the robot’s hand</a:t>
            </a:r>
            <a:endParaRPr lang="en-US" sz="2600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182428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fixed on the table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82428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5" name="Google Shape;275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6" name="Google Shape;276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7" name="Google Shape;277;p41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1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B7B7B7"/>
              </a:solidFill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81" name="Google Shape;281;p41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DAF74-EC79-1FE6-2AF7-0E89D7FBC0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37513" y="935893"/>
            <a:ext cx="6820620" cy="2598195"/>
          </a:xfrm>
          <a:prstGeom prst="rect">
            <a:avLst/>
          </a:prstGeom>
        </p:spPr>
      </p:pic>
      <p:pic>
        <p:nvPicPr>
          <p:cNvPr id="4" name="clip1">
            <a:hlinkClick r:id="" action="ppaction://media"/>
            <a:extLst>
              <a:ext uri="{FF2B5EF4-FFF2-40B4-BE49-F238E27FC236}">
                <a16:creationId xmlns:a16="http://schemas.microsoft.com/office/drawing/2014/main" id="{75D4EB77-4C02-2BD1-B114-4F183A57A46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t="18703"/>
          <a:stretch/>
        </p:blipFill>
        <p:spPr>
          <a:xfrm>
            <a:off x="1518924" y="3807313"/>
            <a:ext cx="6098196" cy="27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5" name="Google Shape;275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6" name="Google Shape;276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7" name="Google Shape;277;p41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1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B7B7B7"/>
              </a:solidFill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81" name="Google Shape;281;p41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272A058-CED8-41B1-4AC4-516CC5DB940F}"/>
              </a:ext>
            </a:extLst>
          </p:cNvPr>
          <p:cNvGrpSpPr/>
          <p:nvPr/>
        </p:nvGrpSpPr>
        <p:grpSpPr>
          <a:xfrm>
            <a:off x="18491" y="2629746"/>
            <a:ext cx="2342523" cy="1631358"/>
            <a:chOff x="3384883" y="839197"/>
            <a:chExt cx="4696411" cy="327063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827BD0-FDC5-0B69-9670-225AE48B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7888" b="8426"/>
            <a:stretch/>
          </p:blipFill>
          <p:spPr>
            <a:xfrm>
              <a:off x="3384883" y="1208275"/>
              <a:ext cx="2707501" cy="290155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BC6D0D1-68DE-5934-4CC0-ED0CF1BDBD90}"/>
                </a:ext>
              </a:extLst>
            </p:cNvPr>
            <p:cNvGrpSpPr/>
            <p:nvPr/>
          </p:nvGrpSpPr>
          <p:grpSpPr>
            <a:xfrm>
              <a:off x="3847103" y="839197"/>
              <a:ext cx="4234191" cy="2246693"/>
              <a:chOff x="5099984" y="1415590"/>
              <a:chExt cx="5311140" cy="2818130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3812EAB5-AA22-DB05-C79B-AAA0CDDF0558}"/>
                  </a:ext>
                </a:extLst>
              </p:cNvPr>
              <p:cNvGrpSpPr/>
              <p:nvPr/>
            </p:nvGrpSpPr>
            <p:grpSpPr>
              <a:xfrm>
                <a:off x="5099984" y="1415590"/>
                <a:ext cx="5311140" cy="2818130"/>
                <a:chOff x="5335" y="2189"/>
                <a:chExt cx="8364" cy="4438"/>
              </a:xfrm>
            </p:grpSpPr>
            <p:sp>
              <p:nvSpPr>
                <p:cNvPr id="10" name="Rectangles 27">
                  <a:extLst>
                    <a:ext uri="{FF2B5EF4-FFF2-40B4-BE49-F238E27FC236}">
                      <a16:creationId xmlns:a16="http://schemas.microsoft.com/office/drawing/2014/main" id="{560EA840-BFB0-D48D-6D3B-3CB9DDF53A39}"/>
                    </a:ext>
                  </a:extLst>
                </p:cNvPr>
                <p:cNvSpPr/>
                <p:nvPr/>
              </p:nvSpPr>
              <p:spPr>
                <a:xfrm>
                  <a:off x="11181" y="2189"/>
                  <a:ext cx="432" cy="8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23">
                  <a:extLst>
                    <a:ext uri="{FF2B5EF4-FFF2-40B4-BE49-F238E27FC236}">
                      <a16:creationId xmlns:a16="http://schemas.microsoft.com/office/drawing/2014/main" id="{39C66878-5380-70B0-55FF-058BC197EB8D}"/>
                    </a:ext>
                  </a:extLst>
                </p:cNvPr>
                <p:cNvCxnSpPr>
                  <a:cxnSpLocks/>
                  <a:stCxn id="32" idx="0"/>
                </p:cNvCxnSpPr>
                <p:nvPr/>
              </p:nvCxnSpPr>
              <p:spPr>
                <a:xfrm flipV="1">
                  <a:off x="6842" y="2249"/>
                  <a:ext cx="4090" cy="244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24">
                  <a:extLst>
                    <a:ext uri="{FF2B5EF4-FFF2-40B4-BE49-F238E27FC236}">
                      <a16:creationId xmlns:a16="http://schemas.microsoft.com/office/drawing/2014/main" id="{186A4B08-42C8-7BF3-2C9E-721F1B99454C}"/>
                    </a:ext>
                  </a:extLst>
                </p:cNvPr>
                <p:cNvCxnSpPr>
                  <a:cxnSpLocks/>
                  <a:stCxn id="32" idx="2"/>
                </p:cNvCxnSpPr>
                <p:nvPr/>
              </p:nvCxnSpPr>
              <p:spPr>
                <a:xfrm>
                  <a:off x="6875" y="5314"/>
                  <a:ext cx="4080" cy="76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s 28">
                  <a:extLst>
                    <a:ext uri="{FF2B5EF4-FFF2-40B4-BE49-F238E27FC236}">
                      <a16:creationId xmlns:a16="http://schemas.microsoft.com/office/drawing/2014/main" id="{86A89E19-A7BB-8ECB-89CF-422FF6CB0B26}"/>
                    </a:ext>
                  </a:extLst>
                </p:cNvPr>
                <p:cNvSpPr/>
                <p:nvPr/>
              </p:nvSpPr>
              <p:spPr>
                <a:xfrm>
                  <a:off x="10932" y="2236"/>
                  <a:ext cx="2767" cy="3846"/>
                </a:xfrm>
                <a:prstGeom prst="rect">
                  <a:avLst/>
                </a:prstGeom>
                <a:noFill/>
                <a:ln w="254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E3C4CC7A-857F-F974-B6B1-D57364FEE319}"/>
                    </a:ext>
                  </a:extLst>
                </p:cNvPr>
                <p:cNvGrpSpPr/>
                <p:nvPr/>
              </p:nvGrpSpPr>
              <p:grpSpPr>
                <a:xfrm>
                  <a:off x="5335" y="3448"/>
                  <a:ext cx="2443" cy="3179"/>
                  <a:chOff x="3175" y="3373"/>
                  <a:chExt cx="2443" cy="3179"/>
                </a:xfrm>
              </p:grpSpPr>
              <p:sp>
                <p:nvSpPr>
                  <p:cNvPr id="20" name="Oval 2">
                    <a:extLst>
                      <a:ext uri="{FF2B5EF4-FFF2-40B4-BE49-F238E27FC236}">
                        <a16:creationId xmlns:a16="http://schemas.microsoft.com/office/drawing/2014/main" id="{9F3D0D41-178B-290D-5598-532FBD8841F3}"/>
                      </a:ext>
                    </a:extLst>
                  </p:cNvPr>
                  <p:cNvSpPr/>
                  <p:nvPr/>
                </p:nvSpPr>
                <p:spPr>
                  <a:xfrm>
                    <a:off x="4435" y="6105"/>
                    <a:ext cx="447" cy="447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 w="53975">
                    <a:solidFill>
                      <a:srgbClr val="FFC000">
                        <a:alpha val="69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Oval 3">
                    <a:extLst>
                      <a:ext uri="{FF2B5EF4-FFF2-40B4-BE49-F238E27FC236}">
                        <a16:creationId xmlns:a16="http://schemas.microsoft.com/office/drawing/2014/main" id="{21AFE5DB-3AEF-50B4-9F35-305377E18804}"/>
                      </a:ext>
                    </a:extLst>
                  </p:cNvPr>
                  <p:cNvSpPr/>
                  <p:nvPr/>
                </p:nvSpPr>
                <p:spPr>
                  <a:xfrm>
                    <a:off x="3175" y="4091"/>
                    <a:ext cx="319" cy="319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 w="53975">
                    <a:solidFill>
                      <a:srgbClr val="FFC000">
                        <a:alpha val="69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4">
                    <a:extLst>
                      <a:ext uri="{FF2B5EF4-FFF2-40B4-BE49-F238E27FC236}">
                        <a16:creationId xmlns:a16="http://schemas.microsoft.com/office/drawing/2014/main" id="{642194C9-776F-FBCE-8291-4FC88F1DD77E}"/>
                      </a:ext>
                    </a:extLst>
                  </p:cNvPr>
                  <p:cNvSpPr/>
                  <p:nvPr/>
                </p:nvSpPr>
                <p:spPr>
                  <a:xfrm>
                    <a:off x="3566" y="3894"/>
                    <a:ext cx="319" cy="319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 w="53975">
                    <a:solidFill>
                      <a:srgbClr val="FFC000">
                        <a:alpha val="69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5">
                    <a:extLst>
                      <a:ext uri="{FF2B5EF4-FFF2-40B4-BE49-F238E27FC236}">
                        <a16:creationId xmlns:a16="http://schemas.microsoft.com/office/drawing/2014/main" id="{809B7C46-45B7-E61C-49C6-5292120B3E75}"/>
                      </a:ext>
                    </a:extLst>
                  </p:cNvPr>
                  <p:cNvSpPr/>
                  <p:nvPr/>
                </p:nvSpPr>
                <p:spPr>
                  <a:xfrm>
                    <a:off x="3989" y="3548"/>
                    <a:ext cx="319" cy="319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 w="53975">
                    <a:solidFill>
                      <a:srgbClr val="FFC000">
                        <a:alpha val="69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6">
                    <a:extLst>
                      <a:ext uri="{FF2B5EF4-FFF2-40B4-BE49-F238E27FC236}">
                        <a16:creationId xmlns:a16="http://schemas.microsoft.com/office/drawing/2014/main" id="{72991823-52A6-1E82-AA42-098F69B30429}"/>
                      </a:ext>
                    </a:extLst>
                  </p:cNvPr>
                  <p:cNvSpPr/>
                  <p:nvPr/>
                </p:nvSpPr>
                <p:spPr>
                  <a:xfrm>
                    <a:off x="4396" y="3373"/>
                    <a:ext cx="319" cy="319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 w="53975">
                    <a:solidFill>
                      <a:srgbClr val="FFC000">
                        <a:alpha val="69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7">
                    <a:extLst>
                      <a:ext uri="{FF2B5EF4-FFF2-40B4-BE49-F238E27FC236}">
                        <a16:creationId xmlns:a16="http://schemas.microsoft.com/office/drawing/2014/main" id="{EE8F904D-07AF-6C55-5509-94B48D0B0569}"/>
                      </a:ext>
                    </a:extLst>
                  </p:cNvPr>
                  <p:cNvSpPr/>
                  <p:nvPr/>
                </p:nvSpPr>
                <p:spPr>
                  <a:xfrm>
                    <a:off x="5299" y="4901"/>
                    <a:ext cx="319" cy="319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 w="53975">
                    <a:solidFill>
                      <a:srgbClr val="FFC000">
                        <a:alpha val="69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" name="Straight Connector 8">
                    <a:extLst>
                      <a:ext uri="{FF2B5EF4-FFF2-40B4-BE49-F238E27FC236}">
                        <a16:creationId xmlns:a16="http://schemas.microsoft.com/office/drawing/2014/main" id="{45EFD495-AABD-F181-7D60-3EBB945CAFC1}"/>
                      </a:ext>
                    </a:extLst>
                  </p:cNvPr>
                  <p:cNvCxnSpPr>
                    <a:cxnSpLocks/>
                    <a:stCxn id="21" idx="5"/>
                    <a:endCxn id="20" idx="2"/>
                  </p:cNvCxnSpPr>
                  <p:nvPr/>
                </p:nvCxnSpPr>
                <p:spPr>
                  <a:xfrm>
                    <a:off x="3447" y="4363"/>
                    <a:ext cx="988" cy="1965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9">
                    <a:extLst>
                      <a:ext uri="{FF2B5EF4-FFF2-40B4-BE49-F238E27FC236}">
                        <a16:creationId xmlns:a16="http://schemas.microsoft.com/office/drawing/2014/main" id="{8C11CF70-CF94-0727-2C64-3C05F40459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883" y="5262"/>
                    <a:ext cx="483" cy="1066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10">
                    <a:extLst>
                      <a:ext uri="{FF2B5EF4-FFF2-40B4-BE49-F238E27FC236}">
                        <a16:creationId xmlns:a16="http://schemas.microsoft.com/office/drawing/2014/main" id="{7FE54A6C-66B1-C9E2-3526-4B377FD74932}"/>
                      </a:ext>
                    </a:extLst>
                  </p:cNvPr>
                  <p:cNvCxnSpPr>
                    <a:cxnSpLocks/>
                    <a:stCxn id="23" idx="4"/>
                    <a:endCxn id="20" idx="0"/>
                  </p:cNvCxnSpPr>
                  <p:nvPr/>
                </p:nvCxnSpPr>
                <p:spPr>
                  <a:xfrm>
                    <a:off x="4149" y="3867"/>
                    <a:ext cx="510" cy="2238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11">
                    <a:extLst>
                      <a:ext uri="{FF2B5EF4-FFF2-40B4-BE49-F238E27FC236}">
                        <a16:creationId xmlns:a16="http://schemas.microsoft.com/office/drawing/2014/main" id="{DE929562-A495-6DDE-327A-92E9E97AEE0C}"/>
                      </a:ext>
                    </a:extLst>
                  </p:cNvPr>
                  <p:cNvCxnSpPr>
                    <a:cxnSpLocks/>
                    <a:stCxn id="24" idx="4"/>
                    <a:endCxn id="20" idx="7"/>
                  </p:cNvCxnSpPr>
                  <p:nvPr/>
                </p:nvCxnSpPr>
                <p:spPr>
                  <a:xfrm>
                    <a:off x="4556" y="3692"/>
                    <a:ext cx="261" cy="2478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12">
                    <a:extLst>
                      <a:ext uri="{FF2B5EF4-FFF2-40B4-BE49-F238E27FC236}">
                        <a16:creationId xmlns:a16="http://schemas.microsoft.com/office/drawing/2014/main" id="{4C4BD793-82CE-A2BF-21C9-D7A9F326D528}"/>
                      </a:ext>
                    </a:extLst>
                  </p:cNvPr>
                  <p:cNvCxnSpPr>
                    <a:cxnSpLocks/>
                    <a:stCxn id="22" idx="5"/>
                    <a:endCxn id="20" idx="1"/>
                  </p:cNvCxnSpPr>
                  <p:nvPr/>
                </p:nvCxnSpPr>
                <p:spPr>
                  <a:xfrm>
                    <a:off x="3838" y="4166"/>
                    <a:ext cx="662" cy="2004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Rounded Rectangle 15">
                    <a:extLst>
                      <a:ext uri="{FF2B5EF4-FFF2-40B4-BE49-F238E27FC236}">
                        <a16:creationId xmlns:a16="http://schemas.microsoft.com/office/drawing/2014/main" id="{DCEFA7E1-758E-0E90-668B-7B2865F4B73C}"/>
                      </a:ext>
                    </a:extLst>
                  </p:cNvPr>
                  <p:cNvSpPr/>
                  <p:nvPr/>
                </p:nvSpPr>
                <p:spPr>
                  <a:xfrm rot="1440000">
                    <a:off x="5041" y="5370"/>
                    <a:ext cx="227" cy="624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ounded Rectangle 15">
                    <a:extLst>
                      <a:ext uri="{FF2B5EF4-FFF2-40B4-BE49-F238E27FC236}">
                        <a16:creationId xmlns:a16="http://schemas.microsoft.com/office/drawing/2014/main" id="{4BFEABCE-1BAB-44BE-3F03-279080FF654F}"/>
                      </a:ext>
                    </a:extLst>
                  </p:cNvPr>
                  <p:cNvSpPr/>
                  <p:nvPr/>
                </p:nvSpPr>
                <p:spPr>
                  <a:xfrm rot="21420000">
                    <a:off x="4585" y="4615"/>
                    <a:ext cx="227" cy="624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ounded Rectangle 15">
                    <a:extLst>
                      <a:ext uri="{FF2B5EF4-FFF2-40B4-BE49-F238E27FC236}">
                        <a16:creationId xmlns:a16="http://schemas.microsoft.com/office/drawing/2014/main" id="{553CB4C4-7194-0E77-D2E0-516D8FB19251}"/>
                      </a:ext>
                    </a:extLst>
                  </p:cNvPr>
                  <p:cNvSpPr/>
                  <p:nvPr/>
                </p:nvSpPr>
                <p:spPr>
                  <a:xfrm rot="20907576">
                    <a:off x="4303" y="4647"/>
                    <a:ext cx="227" cy="624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ounded Rectangle 15">
                    <a:extLst>
                      <a:ext uri="{FF2B5EF4-FFF2-40B4-BE49-F238E27FC236}">
                        <a16:creationId xmlns:a16="http://schemas.microsoft.com/office/drawing/2014/main" id="{8A5C7CAA-C6C2-AA09-C0C3-675C9997A70F}"/>
                      </a:ext>
                    </a:extLst>
                  </p:cNvPr>
                  <p:cNvSpPr/>
                  <p:nvPr/>
                </p:nvSpPr>
                <p:spPr>
                  <a:xfrm rot="20025299">
                    <a:off x="3716" y="4845"/>
                    <a:ext cx="227" cy="624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ounded Rectangle 15">
                    <a:extLst>
                      <a:ext uri="{FF2B5EF4-FFF2-40B4-BE49-F238E27FC236}">
                        <a16:creationId xmlns:a16="http://schemas.microsoft.com/office/drawing/2014/main" id="{D8350AFB-B657-822D-7C6C-89CE7F83C7F5}"/>
                      </a:ext>
                    </a:extLst>
                  </p:cNvPr>
                  <p:cNvSpPr/>
                  <p:nvPr/>
                </p:nvSpPr>
                <p:spPr>
                  <a:xfrm rot="20585630">
                    <a:off x="4009" y="4730"/>
                    <a:ext cx="227" cy="624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2365D5F-37DF-DDCF-C996-FE8E3A76D3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3043"/>
              <a:stretch/>
            </p:blipFill>
            <p:spPr>
              <a:xfrm>
                <a:off x="8770601" y="1507168"/>
                <a:ext cx="1524000" cy="2327259"/>
              </a:xfrm>
              <a:prstGeom prst="rect">
                <a:avLst/>
              </a:prstGeom>
            </p:spPr>
          </p:pic>
        </p:grp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CD4DA595-3FCF-8083-070D-56EF8D432D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14918" y="2240552"/>
            <a:ext cx="6493001" cy="2906519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3099F108-C2DC-A07F-AD65-1A3D5154F1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922087" y="2343608"/>
            <a:ext cx="2085832" cy="1247987"/>
          </a:xfrm>
          <a:prstGeom prst="rect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3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2">
            <a:hlinkClick r:id="" action="ppaction://media"/>
            <a:extLst>
              <a:ext uri="{FF2B5EF4-FFF2-40B4-BE49-F238E27FC236}">
                <a16:creationId xmlns:a16="http://schemas.microsoft.com/office/drawing/2014/main" id="{68845FB2-DC4A-6DE5-9D6B-0326F7507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8704"/>
          <a:stretch/>
        </p:blipFill>
        <p:spPr>
          <a:xfrm>
            <a:off x="750542" y="3504960"/>
            <a:ext cx="7838400" cy="3584447"/>
          </a:xfrm>
          <a:prstGeom prst="rect">
            <a:avLst/>
          </a:prstGeom>
        </p:spPr>
      </p:pic>
      <p:sp>
        <p:nvSpPr>
          <p:cNvPr id="271" name="Google Shape;271;p41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5" name="Google Shape;275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6" name="Google Shape;276;p41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77" name="Google Shape;277;p41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1"/>
          <p:cNvSpPr txBox="1"/>
          <p:nvPr/>
        </p:nvSpPr>
        <p:spPr>
          <a:xfrm>
            <a:off x="750542" y="6089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rgbClr val="B7B7B7"/>
              </a:solidFill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81" name="Google Shape;281;p41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B57AB9-F39F-F549-8D39-6D5D46713C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208"/>
          <a:stretch/>
        </p:blipFill>
        <p:spPr>
          <a:xfrm>
            <a:off x="1012896" y="965722"/>
            <a:ext cx="7093591" cy="24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elated Work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38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6" name="Google Shape;226;p38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750542" y="608922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R</a:t>
            </a:r>
            <a:r>
              <a:rPr lang="en-US" altLang="zh-CN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elated Work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29" name="Google Shape;229;p38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30" name="Google Shape;230;p38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36" y="1215079"/>
            <a:ext cx="3741783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9836" y="1998936"/>
            <a:ext cx="4968342" cy="209409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8"/>
          <p:cNvSpPr txBox="1"/>
          <p:nvPr/>
        </p:nvSpPr>
        <p:spPr>
          <a:xfrm>
            <a:off x="90436" y="6325892"/>
            <a:ext cx="84069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dirty="0">
                <a:solidFill>
                  <a:srgbClr val="595959"/>
                </a:solidFill>
              </a:rPr>
              <a:t>Normalized Object Coordinate Space for Category-Level 6D Object Pose and Size Estimation, CVPR, 2019</a:t>
            </a:r>
            <a:endParaRPr sz="12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9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2" name="Google Shape;242;p39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9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45" name="Google Shape;245;p39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46" name="Google Shape;246;p39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47" name="Google Shape;247;p39"/>
          <p:cNvSpPr txBox="1"/>
          <p:nvPr/>
        </p:nvSpPr>
        <p:spPr>
          <a:xfrm>
            <a:off x="90436" y="6306561"/>
            <a:ext cx="91440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595959"/>
                </a:solidFill>
              </a:rPr>
              <a:t>You Only Demonstrate Once: Category-Level Manipulation from Single Visual Demonstration, RSS, 2022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" name="Google Shape;227;p38">
            <a:extLst>
              <a:ext uri="{FF2B5EF4-FFF2-40B4-BE49-F238E27FC236}">
                <a16:creationId xmlns:a16="http://schemas.microsoft.com/office/drawing/2014/main" id="{F9F43686-CA44-C1F2-81A7-DF718C9BDAB8}"/>
              </a:ext>
            </a:extLst>
          </p:cNvPr>
          <p:cNvSpPr txBox="1"/>
          <p:nvPr/>
        </p:nvSpPr>
        <p:spPr>
          <a:xfrm>
            <a:off x="750542" y="608922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R</a:t>
            </a:r>
            <a:r>
              <a:rPr lang="en-US" altLang="zh-CN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elated Work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3" name="Google Shape;224;p38">
            <a:extLst>
              <a:ext uri="{FF2B5EF4-FFF2-40B4-BE49-F238E27FC236}">
                <a16:creationId xmlns:a16="http://schemas.microsoft.com/office/drawing/2014/main" id="{79396119-6ED5-6548-8463-13D9A18CB86D}"/>
              </a:ext>
            </a:extLst>
          </p:cNvPr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-US" altLang="zh-CN" sz="28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elated Work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869FEE-0305-AC62-BBEB-71A3C4C84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28" y="1426505"/>
            <a:ext cx="7756016" cy="36183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/>
          <p:nvPr/>
        </p:nvSpPr>
        <p:spPr>
          <a:xfrm>
            <a:off x="-3978" y="6690735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zh-CN" sz="1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436" y="139839"/>
            <a:ext cx="497393" cy="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/>
        </p:nvSpPr>
        <p:spPr>
          <a:xfrm>
            <a:off x="654819" y="185897"/>
            <a:ext cx="510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ToolEENet</a:t>
            </a:r>
            <a:endParaRPr sz="28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38"/>
          <p:cNvSpPr txBox="1"/>
          <p:nvPr/>
        </p:nvSpPr>
        <p:spPr>
          <a:xfrm>
            <a:off x="440042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6" name="Google Shape;226;p38"/>
          <p:cNvSpPr/>
          <p:nvPr/>
        </p:nvSpPr>
        <p:spPr>
          <a:xfrm>
            <a:off x="-3978" y="711964"/>
            <a:ext cx="9144000" cy="159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750542" y="608922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R</a:t>
            </a:r>
            <a:r>
              <a:rPr lang="en-US" altLang="zh-CN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elated Work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2615925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Method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29" name="Google Shape;229;p38"/>
          <p:cNvSpPr txBox="1"/>
          <p:nvPr/>
        </p:nvSpPr>
        <p:spPr>
          <a:xfrm>
            <a:off x="4769011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30" name="Google Shape;230;p38"/>
          <p:cNvSpPr txBox="1"/>
          <p:nvPr/>
        </p:nvSpPr>
        <p:spPr>
          <a:xfrm>
            <a:off x="6922087" y="608920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999999"/>
                </a:solidFill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33" name="Google Shape;233;p38"/>
          <p:cNvSpPr txBox="1"/>
          <p:nvPr/>
        </p:nvSpPr>
        <p:spPr>
          <a:xfrm>
            <a:off x="90436" y="6325892"/>
            <a:ext cx="84069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" dirty="0" err="1">
                <a:solidFill>
                  <a:srgbClr val="595959"/>
                </a:solidFill>
              </a:rPr>
              <a:t>Submmitted</a:t>
            </a:r>
            <a:r>
              <a:rPr lang="en-US" altLang="zh-CN" sz="1200" dirty="0">
                <a:solidFill>
                  <a:srgbClr val="595959"/>
                </a:solidFill>
              </a:rPr>
              <a:t> to  IROS2024</a:t>
            </a:r>
            <a:endParaRPr sz="1200" dirty="0">
              <a:solidFill>
                <a:srgbClr val="595959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A25480-8DA0-A3D4-E98D-E39C6694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34" y="1272882"/>
            <a:ext cx="6124575" cy="39052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A373AB-58C8-677B-D7EE-60440E283093}"/>
              </a:ext>
            </a:extLst>
          </p:cNvPr>
          <p:cNvSpPr txBox="1"/>
          <p:nvPr/>
        </p:nvSpPr>
        <p:spPr>
          <a:xfrm>
            <a:off x="1505734" y="5228792"/>
            <a:ext cx="359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zh-CN" dirty="0" err="1"/>
              <a:t>Canonically</a:t>
            </a:r>
            <a:r>
              <a:rPr lang="de-DE" altLang="zh-CN" dirty="0"/>
              <a:t> </a:t>
            </a:r>
            <a:r>
              <a:rPr lang="en-US" altLang="zh-CN" dirty="0"/>
              <a:t>defined Object 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Object EE pose</a:t>
            </a:r>
          </a:p>
        </p:txBody>
      </p:sp>
    </p:spTree>
    <p:extLst>
      <p:ext uri="{BB962C8B-B14F-4D97-AF65-F5344CB8AC3E}">
        <p14:creationId xmlns:p14="http://schemas.microsoft.com/office/powerpoint/2010/main" val="17831051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71,&quot;width&quot;:514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5910,&quot;width&quot;:85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394</Words>
  <Application>Microsoft Office PowerPoint</Application>
  <PresentationFormat>全屏显示(4:3)</PresentationFormat>
  <Paragraphs>155</Paragraphs>
  <Slides>16</Slides>
  <Notes>16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Roboto</vt:lpstr>
      <vt:lpstr>Times New Roman</vt:lpstr>
      <vt:lpstr>Simple Light</vt:lpstr>
      <vt:lpstr>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Yuyang Tu</cp:lastModifiedBy>
  <cp:revision>5</cp:revision>
  <dcterms:modified xsi:type="dcterms:W3CDTF">2024-06-25T14:08:25Z</dcterms:modified>
</cp:coreProperties>
</file>